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81" r:id="rId4"/>
    <p:sldId id="273" r:id="rId5"/>
    <p:sldId id="274" r:id="rId6"/>
    <p:sldId id="275" r:id="rId7"/>
    <p:sldId id="276" r:id="rId8"/>
    <p:sldId id="266" r:id="rId9"/>
    <p:sldId id="278" r:id="rId10"/>
    <p:sldId id="265" r:id="rId11"/>
    <p:sldId id="270" r:id="rId12"/>
    <p:sldId id="257" r:id="rId13"/>
    <p:sldId id="262" r:id="rId14"/>
    <p:sldId id="258" r:id="rId15"/>
    <p:sldId id="261" r:id="rId16"/>
    <p:sldId id="259" r:id="rId17"/>
    <p:sldId id="260" r:id="rId18"/>
    <p:sldId id="277" r:id="rId19"/>
    <p:sldId id="280" r:id="rId20"/>
    <p:sldId id="279" r:id="rId21"/>
    <p:sldId id="268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92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EBD1-7083-41FD-A5C3-6DFAC82515CC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B0559-07EC-46F0-9B38-22D595B40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597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EBD1-7083-41FD-A5C3-6DFAC82515CC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B0559-07EC-46F0-9B38-22D595B40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862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EBD1-7083-41FD-A5C3-6DFAC82515CC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B0559-07EC-46F0-9B38-22D595B40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504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EBD1-7083-41FD-A5C3-6DFAC82515CC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B0559-07EC-46F0-9B38-22D595B40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589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EBD1-7083-41FD-A5C3-6DFAC82515CC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B0559-07EC-46F0-9B38-22D595B40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314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EBD1-7083-41FD-A5C3-6DFAC82515CC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B0559-07EC-46F0-9B38-22D595B40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78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EBD1-7083-41FD-A5C3-6DFAC82515CC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B0559-07EC-46F0-9B38-22D595B40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29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EBD1-7083-41FD-A5C3-6DFAC82515CC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B0559-07EC-46F0-9B38-22D595B40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353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EBD1-7083-41FD-A5C3-6DFAC82515CC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B0559-07EC-46F0-9B38-22D595B40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354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EBD1-7083-41FD-A5C3-6DFAC82515CC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B0559-07EC-46F0-9B38-22D595B40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867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EBD1-7083-41FD-A5C3-6DFAC82515CC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B0559-07EC-46F0-9B38-22D595B40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91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9EBD1-7083-41FD-A5C3-6DFAC82515CC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B0559-07EC-46F0-9B38-22D595B40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644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26"/>
          <a:stretch/>
        </p:blipFill>
        <p:spPr>
          <a:xfrm>
            <a:off x="0" y="9625"/>
            <a:ext cx="12192000" cy="685318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4656" y="1709044"/>
            <a:ext cx="10077253" cy="3610466"/>
          </a:xfrm>
          <a:prstGeom prst="rect">
            <a:avLst/>
          </a:prstGeom>
          <a:solidFill>
            <a:schemeClr val="accent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6119" y="1935287"/>
            <a:ext cx="10554325" cy="3157979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Проект ФИРО и </a:t>
            </a:r>
            <a:r>
              <a:rPr lang="ru-RU" sz="3200" dirty="0" err="1">
                <a:solidFill>
                  <a:schemeClr val="bg1"/>
                </a:solidFill>
                <a:latin typeface="Franklin Gothic Medium Cond" panose="020B0606030402020204" pitchFamily="34" charset="0"/>
              </a:rPr>
              <a:t>РАНХиГС</a:t>
            </a:r>
            <a:r>
              <a:rPr lang="ru-RU" sz="32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 </a:t>
            </a:r>
            <a:br>
              <a:rPr lang="ru-RU" sz="3200" dirty="0">
                <a:solidFill>
                  <a:schemeClr val="bg1"/>
                </a:solidFill>
                <a:latin typeface="Franklin Gothic Medium Cond" panose="020B0606030402020204" pitchFamily="34" charset="0"/>
              </a:rPr>
            </a:br>
            <a:r>
              <a:rPr lang="ru-RU" sz="32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 «Создание различных моделей работы с детьми 5-11 классов, находящимися в трудной жизненной ситуации, позволяющих осуществлять анализ их индивидуальных потребностей и построение для них образовательных траекторий в сфере дополнительного образования»</a:t>
            </a:r>
            <a:endParaRPr lang="ru-RU" sz="2800" dirty="0">
              <a:solidFill>
                <a:schemeClr val="bg1"/>
              </a:solidFill>
              <a:latin typeface="Franklin Gothic Medium Cond" panose="020B06060304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01227" y="6146363"/>
            <a:ext cx="2024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г.Томск</a:t>
            </a:r>
            <a:r>
              <a:rPr lang="ru-RU" sz="24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, 2020</a:t>
            </a:r>
            <a:endParaRPr lang="ru-RU" sz="2400" dirty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6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55802" y="546755"/>
            <a:ext cx="10096107" cy="11439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802" y="546755"/>
            <a:ext cx="10096107" cy="114393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Franklin Gothic Medium Cond" panose="020B0606030402020204" pitchFamily="34" charset="0"/>
                <a:cs typeface="Times New Roman" panose="02020603050405020304" pitchFamily="18" charset="0"/>
              </a:rPr>
              <a:t>Акция по благоустройству района. Беринга, 13/1</a:t>
            </a:r>
            <a:endParaRPr lang="ru-RU" sz="4000" b="1" dirty="0">
              <a:solidFill>
                <a:schemeClr val="bg1"/>
              </a:solidFill>
              <a:latin typeface="Franklin Gothic Medium Cond" panose="020B06060304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78771"/>
            <a:ext cx="3440242" cy="458699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7" t="17520" r="888" b="2466"/>
          <a:stretch/>
        </p:blipFill>
        <p:spPr>
          <a:xfrm>
            <a:off x="4617857" y="1978771"/>
            <a:ext cx="6735943" cy="4586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23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55802" y="546755"/>
            <a:ext cx="10096107" cy="11439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802" y="546755"/>
            <a:ext cx="10109148" cy="114393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Franklin Gothic Medium Cond" panose="020B0606030402020204" pitchFamily="34" charset="0"/>
                <a:cs typeface="Times New Roman" panose="02020603050405020304" pitchFamily="18" charset="0"/>
              </a:rPr>
              <a:t>Реализация ИОМ в летнее время (2020)</a:t>
            </a:r>
            <a:endParaRPr lang="ru-RU" sz="4000" b="1" dirty="0">
              <a:solidFill>
                <a:schemeClr val="bg1"/>
              </a:solidFill>
              <a:latin typeface="Franklin Gothic Medium Cond" panose="020B06060304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082" y="2007546"/>
            <a:ext cx="6189044" cy="449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48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55802" y="546755"/>
            <a:ext cx="10096107" cy="114393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Franklin Gothic Medium Cond" panose="020B0606030402020204" pitchFamily="34" charset="0"/>
                <a:cs typeface="Times New Roman" panose="02020603050405020304" pitchFamily="18" charset="0"/>
              </a:rPr>
              <a:t>ТВОРЧЕСКИЕ ИТОГИ</a:t>
            </a:r>
            <a:endParaRPr lang="ru-RU" sz="4000" b="1" dirty="0">
              <a:solidFill>
                <a:schemeClr val="bg1"/>
              </a:solidFill>
              <a:latin typeface="Franklin Gothic Medium Cond" panose="020B06060304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99465" y="991400"/>
            <a:ext cx="4911612" cy="589648"/>
          </a:xfrm>
        </p:spPr>
        <p:txBody>
          <a:bodyPr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           «Закат на реке», масло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28" y="2135334"/>
            <a:ext cx="5624286" cy="4219221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595546" y="991400"/>
            <a:ext cx="4912785" cy="589648"/>
          </a:xfrm>
        </p:spPr>
        <p:txBody>
          <a:bodyPr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           «Вечер на реке», масло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125" y="2135334"/>
            <a:ext cx="5625628" cy="4219221"/>
          </a:xfrm>
        </p:spPr>
      </p:pic>
    </p:spTree>
    <p:extLst>
      <p:ext uri="{BB962C8B-B14F-4D97-AF65-F5344CB8AC3E}">
        <p14:creationId xmlns:p14="http://schemas.microsoft.com/office/powerpoint/2010/main" val="187841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339732" y="725003"/>
            <a:ext cx="5589430" cy="1084546"/>
          </a:xfrm>
        </p:spPr>
        <p:txBody>
          <a:bodyPr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             «Ночные огни», масло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732" y="2008995"/>
            <a:ext cx="5589430" cy="4298538"/>
          </a:xfrm>
        </p:spPr>
      </p:pic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>
          <a:xfrm>
            <a:off x="6153231" y="725003"/>
            <a:ext cx="5731383" cy="1084546"/>
          </a:xfrm>
        </p:spPr>
        <p:txBody>
          <a:bodyPr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            «Краски осени», масло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231" y="2008995"/>
            <a:ext cx="5731383" cy="4298538"/>
          </a:xfrm>
        </p:spPr>
      </p:pic>
    </p:spTree>
    <p:extLst>
      <p:ext uri="{BB962C8B-B14F-4D97-AF65-F5344CB8AC3E}">
        <p14:creationId xmlns:p14="http://schemas.microsoft.com/office/powerpoint/2010/main" val="51008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59246" y="766764"/>
            <a:ext cx="5746420" cy="823912"/>
          </a:xfrm>
        </p:spPr>
        <p:txBody>
          <a:bodyPr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«Букет», масло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45" y="1992430"/>
            <a:ext cx="5746421" cy="4310844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329822" y="766763"/>
            <a:ext cx="5747792" cy="823912"/>
          </a:xfrm>
        </p:spPr>
        <p:txBody>
          <a:bodyPr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«Букет с полевыми цветами», масло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822" y="1992430"/>
            <a:ext cx="5747792" cy="4310844"/>
          </a:xfrm>
        </p:spPr>
      </p:pic>
    </p:spTree>
    <p:extLst>
      <p:ext uri="{BB962C8B-B14F-4D97-AF65-F5344CB8AC3E}">
        <p14:creationId xmlns:p14="http://schemas.microsoft.com/office/powerpoint/2010/main" val="86805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58525" y="857250"/>
            <a:ext cx="5656362" cy="1019675"/>
          </a:xfrm>
        </p:spPr>
        <p:txBody>
          <a:bodyPr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«Сирень», масло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25" y="2204184"/>
            <a:ext cx="5656362" cy="4078891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441708" y="857250"/>
            <a:ext cx="5423370" cy="1019675"/>
          </a:xfrm>
        </p:spPr>
        <p:txBody>
          <a:bodyPr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«Осенний букет», гуашь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708" y="2215547"/>
            <a:ext cx="5423370" cy="4067528"/>
          </a:xfrm>
        </p:spPr>
      </p:pic>
    </p:spTree>
    <p:extLst>
      <p:ext uri="{BB962C8B-B14F-4D97-AF65-F5344CB8AC3E}">
        <p14:creationId xmlns:p14="http://schemas.microsoft.com/office/powerpoint/2010/main" val="184820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25940" y="622384"/>
            <a:ext cx="6517621" cy="823912"/>
          </a:xfrm>
        </p:spPr>
        <p:txBody>
          <a:bodyPr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«Букет с подсолнухами», масло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40" y="1598790"/>
            <a:ext cx="6517621" cy="4737618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7873020" y="622384"/>
            <a:ext cx="3715797" cy="823912"/>
          </a:xfrm>
        </p:spPr>
        <p:txBody>
          <a:bodyPr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«Красотка», пастель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021" y="1579517"/>
            <a:ext cx="3715796" cy="4737641"/>
          </a:xfrm>
        </p:spPr>
      </p:pic>
    </p:spTree>
    <p:extLst>
      <p:ext uri="{BB962C8B-B14F-4D97-AF65-F5344CB8AC3E}">
        <p14:creationId xmlns:p14="http://schemas.microsoft.com/office/powerpoint/2010/main" val="290486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17565" y="603133"/>
            <a:ext cx="4801457" cy="82391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Мой портрет.</a:t>
            </a:r>
          </a:p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Рисунок с фотографии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65" y="1621158"/>
            <a:ext cx="4801457" cy="4724014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855725" y="603133"/>
            <a:ext cx="4565275" cy="823912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        </a:t>
            </a:r>
            <a:endParaRPr lang="ru-RU" dirty="0"/>
          </a:p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Портрет брата Миши,</a:t>
            </a:r>
          </a:p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карандаш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5725" y="1681163"/>
            <a:ext cx="4565275" cy="4664009"/>
          </a:xfrm>
        </p:spPr>
      </p:pic>
    </p:spTree>
    <p:extLst>
      <p:ext uri="{BB962C8B-B14F-4D97-AF65-F5344CB8AC3E}">
        <p14:creationId xmlns:p14="http://schemas.microsoft.com/office/powerpoint/2010/main" val="262665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55802" y="546755"/>
            <a:ext cx="10096107" cy="11439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802" y="546755"/>
            <a:ext cx="10096107" cy="114393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Franklin Gothic Medium Cond" panose="020B0606030402020204" pitchFamily="34" charset="0"/>
                <a:cs typeface="Times New Roman" panose="02020603050405020304" pitchFamily="18" charset="0"/>
              </a:rPr>
              <a:t>Мои конкурсы</a:t>
            </a:r>
            <a:endParaRPr lang="ru-RU" sz="4000" b="1" dirty="0">
              <a:solidFill>
                <a:schemeClr val="bg1"/>
              </a:solidFill>
              <a:latin typeface="Franklin Gothic Medium Cond" panose="020B06060304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5802" y="2352852"/>
            <a:ext cx="6480779" cy="421227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Franklin Gothic Medium Cond" panose="020B0606030402020204" pitchFamily="34" charset="0"/>
              </a:rPr>
              <a:t>Городской </a:t>
            </a:r>
            <a:r>
              <a:rPr lang="ru-RU" dirty="0">
                <a:latin typeface="Franklin Gothic Medium Cond" panose="020B0606030402020204" pitchFamily="34" charset="0"/>
              </a:rPr>
              <a:t>Фестиваль – конкурс «Детский </a:t>
            </a:r>
            <a:r>
              <a:rPr lang="ru-RU" dirty="0" smtClean="0">
                <a:latin typeface="Franklin Gothic Medium Cond" panose="020B0606030402020204" pitchFamily="34" charset="0"/>
              </a:rPr>
              <a:t>Арбат» (июнь);</a:t>
            </a:r>
          </a:p>
          <a:p>
            <a:r>
              <a:rPr lang="ru-RU" dirty="0" smtClean="0">
                <a:latin typeface="Franklin Gothic Medium Cond" panose="020B0606030402020204" pitchFamily="34" charset="0"/>
              </a:rPr>
              <a:t>Областной </a:t>
            </a:r>
            <a:r>
              <a:rPr lang="ru-RU" dirty="0">
                <a:latin typeface="Franklin Gothic Medium Cond" panose="020B0606030402020204" pitchFamily="34" charset="0"/>
              </a:rPr>
              <a:t>конкурс «Мир глазами </a:t>
            </a:r>
            <a:r>
              <a:rPr lang="ru-RU" dirty="0" smtClean="0">
                <a:latin typeface="Franklin Gothic Medium Cond" panose="020B0606030402020204" pitchFamily="34" charset="0"/>
              </a:rPr>
              <a:t>детей» (май);</a:t>
            </a:r>
          </a:p>
          <a:p>
            <a:r>
              <a:rPr lang="ru-RU" dirty="0" smtClean="0">
                <a:latin typeface="Franklin Gothic Medium Cond" panose="020B0606030402020204" pitchFamily="34" charset="0"/>
              </a:rPr>
              <a:t>Дистанционные </a:t>
            </a:r>
            <a:r>
              <a:rPr lang="ru-RU" dirty="0">
                <a:latin typeface="Franklin Gothic Medium Cond" panose="020B0606030402020204" pitchFamily="34" charset="0"/>
              </a:rPr>
              <a:t>тематические </a:t>
            </a:r>
            <a:r>
              <a:rPr lang="ru-RU" dirty="0" smtClean="0">
                <a:latin typeface="Franklin Gothic Medium Cond" panose="020B0606030402020204" pitchFamily="34" charset="0"/>
              </a:rPr>
              <a:t>конкурсы (май-октябрь).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186681" y="1987092"/>
            <a:ext cx="2965228" cy="38645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201" y="2130772"/>
            <a:ext cx="2797165" cy="3586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47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55802" y="546755"/>
            <a:ext cx="10096107" cy="11439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802" y="546755"/>
            <a:ext cx="10096107" cy="1143933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Эмоциональное </a:t>
            </a:r>
            <a:r>
              <a:rPr lang="ru-RU" sz="40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состояние</a:t>
            </a:r>
            <a:endParaRPr lang="ru-RU" sz="4000" b="1" dirty="0">
              <a:solidFill>
                <a:schemeClr val="bg1"/>
              </a:solidFill>
              <a:latin typeface="Franklin Gothic Medium Cond" panose="020B06060304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5802" y="1995307"/>
            <a:ext cx="10096107" cy="3491093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Franklin Gothic Medium Cond" panose="020B0606030402020204" pitchFamily="34" charset="0"/>
              </a:rPr>
              <a:t>Прошла первоначальная </a:t>
            </a:r>
            <a:r>
              <a:rPr lang="ru-RU" sz="3600" dirty="0" smtClean="0">
                <a:latin typeface="Franklin Gothic Medium Cond" panose="020B0606030402020204" pitchFamily="34" charset="0"/>
              </a:rPr>
              <a:t>тревожность;</a:t>
            </a:r>
            <a:endParaRPr lang="en-US" sz="3600" dirty="0" smtClean="0">
              <a:latin typeface="Franklin Gothic Medium Cond" panose="020B0606030402020204" pitchFamily="34" charset="0"/>
            </a:endParaRPr>
          </a:p>
          <a:p>
            <a:r>
              <a:rPr lang="ru-RU" sz="3600" dirty="0" smtClean="0">
                <a:latin typeface="Franklin Gothic Medium Cond" panose="020B0606030402020204" pitchFamily="34" charset="0"/>
              </a:rPr>
              <a:t>Появился интерес;</a:t>
            </a:r>
            <a:endParaRPr lang="en-US" sz="3600" dirty="0" smtClean="0">
              <a:latin typeface="Franklin Gothic Medium Cond" panose="020B0606030402020204" pitchFamily="34" charset="0"/>
            </a:endParaRPr>
          </a:p>
          <a:p>
            <a:r>
              <a:rPr lang="ru-RU" sz="3600" dirty="0" smtClean="0">
                <a:latin typeface="Franklin Gothic Medium Cond" panose="020B0606030402020204" pitchFamily="34" charset="0"/>
              </a:rPr>
              <a:t>Эмоциональный </a:t>
            </a:r>
            <a:r>
              <a:rPr lang="ru-RU" sz="3600" dirty="0">
                <a:latin typeface="Franklin Gothic Medium Cond" panose="020B0606030402020204" pitchFamily="34" charset="0"/>
              </a:rPr>
              <a:t>настрой </a:t>
            </a:r>
            <a:r>
              <a:rPr lang="ru-RU" sz="3600" dirty="0" smtClean="0">
                <a:latin typeface="Franklin Gothic Medium Cond" panose="020B0606030402020204" pitchFamily="34" charset="0"/>
              </a:rPr>
              <a:t>положительный.</a:t>
            </a:r>
            <a:endParaRPr lang="ru-RU" sz="3600" dirty="0">
              <a:latin typeface="Franklin Gothic Medium Cond" panose="020B06060304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03"/>
          <a:stretch/>
        </p:blipFill>
        <p:spPr>
          <a:xfrm rot="16200000">
            <a:off x="4703706" y="3663224"/>
            <a:ext cx="2800297" cy="358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00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5392132" y="2276028"/>
            <a:ext cx="5609544" cy="33547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39367" y="565607"/>
            <a:ext cx="4521392" cy="50651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2132" y="669303"/>
            <a:ext cx="5753923" cy="134237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Александра Рудина</a:t>
            </a:r>
            <a:r>
              <a:rPr lang="ru-RU" sz="3600" b="1" dirty="0" smtClean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Franklin Gothic Medium Cond" panose="020B0606030402020204" pitchFamily="34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МАОУ ДО ДДТ «У Белого озера» города </a:t>
            </a:r>
            <a:r>
              <a:rPr lang="ru-RU" sz="2800" b="1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Томска</a:t>
            </a:r>
            <a:br>
              <a:rPr lang="ru-RU" sz="2800" b="1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Franklin Gothic Medium Cond" panose="020B0606030402020204" pitchFamily="34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Педагог</a:t>
            </a:r>
            <a:r>
              <a:rPr lang="ru-RU" sz="2800" b="1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: Петрова Людмила Михайловна</a:t>
            </a:r>
            <a:br>
              <a:rPr lang="ru-RU" sz="2800" b="1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Franklin Gothic Medium Cond" panose="020B0606030402020204" pitchFamily="34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Franklin Gothic Medium Cond" panose="020B0606030402020204" pitchFamily="34" charset="0"/>
                <a:cs typeface="Times New Roman" panose="02020603050405020304" pitchFamily="18" charset="0"/>
              </a:rPr>
            </a:br>
            <a:endParaRPr lang="ru-RU" sz="2800" b="1" dirty="0">
              <a:latin typeface="Franklin Gothic Medium Cond" panose="020B06060304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14" y="669303"/>
            <a:ext cx="4296918" cy="48627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34043">
            <a:off x="9933513" y="5243084"/>
            <a:ext cx="2425083" cy="1781628"/>
          </a:xfrm>
          <a:prstGeom prst="rect">
            <a:avLst/>
          </a:prstGeom>
        </p:spPr>
      </p:pic>
      <p:sp>
        <p:nvSpPr>
          <p:cNvPr id="10" name="Заголовок 4"/>
          <p:cNvSpPr txBox="1">
            <a:spLocks/>
          </p:cNvSpPr>
          <p:nvPr/>
        </p:nvSpPr>
        <p:spPr>
          <a:xfrm>
            <a:off x="5573026" y="2276028"/>
            <a:ext cx="5428650" cy="3255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Информация о программе:</a:t>
            </a:r>
          </a:p>
          <a:p>
            <a:r>
              <a:rPr lang="ru-RU" sz="2800" b="1" dirty="0">
                <a:latin typeface="Franklin Gothic Medium Cond" panose="020B0606030402020204" pitchFamily="34" charset="0"/>
              </a:rPr>
              <a:t>Дополнительная общеобразовательная программа </a:t>
            </a:r>
            <a:r>
              <a:rPr lang="ru-RU" sz="2800" dirty="0">
                <a:latin typeface="Franklin Gothic Medium Cond" panose="020B0606030402020204" pitchFamily="34" charset="0"/>
              </a:rPr>
              <a:t>Изостудия «</a:t>
            </a:r>
            <a:r>
              <a:rPr lang="ru-RU" sz="2800" dirty="0" smtClean="0">
                <a:latin typeface="Franklin Gothic Medium Cond" panose="020B0606030402020204" pitchFamily="34" charset="0"/>
              </a:rPr>
              <a:t>Радуга»</a:t>
            </a:r>
          </a:p>
          <a:p>
            <a:r>
              <a:rPr lang="ru-RU" sz="2800" b="1" dirty="0" smtClean="0">
                <a:latin typeface="Franklin Gothic Medium Cond" panose="020B0606030402020204" pitchFamily="34" charset="0"/>
              </a:rPr>
              <a:t>Уровень </a:t>
            </a:r>
            <a:r>
              <a:rPr lang="ru-RU" sz="2800" b="1" dirty="0">
                <a:latin typeface="Franklin Gothic Medium Cond" panose="020B0606030402020204" pitchFamily="34" charset="0"/>
              </a:rPr>
              <a:t>программы </a:t>
            </a:r>
            <a:r>
              <a:rPr lang="ru-RU" sz="2800" dirty="0" smtClean="0">
                <a:latin typeface="Franklin Gothic Medium Cond" panose="020B0606030402020204" pitchFamily="34" charset="0"/>
              </a:rPr>
              <a:t>Продвинутый</a:t>
            </a:r>
          </a:p>
          <a:p>
            <a:r>
              <a:rPr lang="ru-RU" sz="2800" b="1" dirty="0" smtClean="0">
                <a:latin typeface="Franklin Gothic Medium Cond" panose="020B0606030402020204" pitchFamily="34" charset="0"/>
              </a:rPr>
              <a:t>Срок </a:t>
            </a:r>
            <a:r>
              <a:rPr lang="ru-RU" sz="2800" b="1" dirty="0">
                <a:latin typeface="Franklin Gothic Medium Cond" panose="020B0606030402020204" pitchFamily="34" charset="0"/>
              </a:rPr>
              <a:t>реализации </a:t>
            </a:r>
            <a:r>
              <a:rPr lang="ru-RU" sz="2800" dirty="0">
                <a:latin typeface="Franklin Gothic Medium Cond" panose="020B0606030402020204" pitchFamily="34" charset="0"/>
              </a:rPr>
              <a:t>4 </a:t>
            </a:r>
            <a:r>
              <a:rPr lang="ru-RU" sz="2800" dirty="0" smtClean="0">
                <a:latin typeface="Franklin Gothic Medium Cond" panose="020B0606030402020204" pitchFamily="34" charset="0"/>
              </a:rPr>
              <a:t>года</a:t>
            </a:r>
          </a:p>
          <a:p>
            <a:r>
              <a:rPr lang="ru-RU" sz="2800" b="1" dirty="0" smtClean="0">
                <a:latin typeface="Franklin Gothic Medium Cond" panose="020B0606030402020204" pitchFamily="34" charset="0"/>
              </a:rPr>
              <a:t>Объем</a:t>
            </a:r>
            <a:r>
              <a:rPr lang="ru-RU" sz="2800" dirty="0" smtClean="0">
                <a:latin typeface="Franklin Gothic Medium Cond" panose="020B0606030402020204" pitchFamily="34" charset="0"/>
              </a:rPr>
              <a:t> </a:t>
            </a:r>
            <a:r>
              <a:rPr lang="ru-RU" sz="2800" dirty="0">
                <a:latin typeface="Franklin Gothic Medium Cond" panose="020B0606030402020204" pitchFamily="34" charset="0"/>
              </a:rPr>
              <a:t>792 </a:t>
            </a:r>
            <a:r>
              <a:rPr lang="ru-RU" sz="2800" dirty="0" smtClean="0">
                <a:latin typeface="Franklin Gothic Medium Cond" panose="020B0606030402020204" pitchFamily="34" charset="0"/>
              </a:rPr>
              <a:t>часа</a:t>
            </a:r>
            <a:endParaRPr lang="ru-RU" sz="2800" dirty="0" smtClean="0"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13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829908" y="2102379"/>
            <a:ext cx="4807035" cy="41094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55802" y="546755"/>
            <a:ext cx="10096107" cy="11439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802" y="546755"/>
            <a:ext cx="10096107" cy="114393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Franklin Gothic Medium Cond" panose="020B0606030402020204" pitchFamily="34" charset="0"/>
                <a:cs typeface="Times New Roman" panose="02020603050405020304" pitchFamily="18" charset="0"/>
              </a:rPr>
              <a:t>События в моей жизни</a:t>
            </a:r>
            <a:endParaRPr lang="ru-RU" sz="4000" b="1" dirty="0">
              <a:solidFill>
                <a:schemeClr val="bg1"/>
              </a:solidFill>
              <a:latin typeface="Franklin Gothic Medium Cond" panose="020B06060304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77446" y="2184408"/>
            <a:ext cx="4395868" cy="402739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i="1" dirty="0" smtClean="0">
                <a:latin typeface="Franklin Gothic Medium Cond" panose="020B0606030402020204" pitchFamily="34" charset="0"/>
              </a:rPr>
              <a:t>«Для </a:t>
            </a:r>
            <a:r>
              <a:rPr lang="ru-RU" i="1" dirty="0">
                <a:latin typeface="Franklin Gothic Medium Cond" panose="020B0606030402020204" pitchFamily="34" charset="0"/>
              </a:rPr>
              <a:t>меня главными событиями всегда являются семейные праздники, совместные поездки на природу. Одно из таких путешествий – это поездка в </a:t>
            </a:r>
            <a:r>
              <a:rPr lang="ru-RU" i="1" dirty="0" smtClean="0">
                <a:latin typeface="Franklin Gothic Medium Cond" panose="020B0606030402020204" pitchFamily="34" charset="0"/>
              </a:rPr>
              <a:t>Новосибирский </a:t>
            </a:r>
            <a:r>
              <a:rPr lang="ru-RU" i="1" dirty="0">
                <a:latin typeface="Franklin Gothic Medium Cond" panose="020B0606030402020204" pitchFamily="34" charset="0"/>
              </a:rPr>
              <a:t>зоопарк. Я долго ждала </a:t>
            </a:r>
            <a:r>
              <a:rPr lang="ru-RU" i="1" dirty="0" smtClean="0">
                <a:latin typeface="Franklin Gothic Medium Cond" panose="020B0606030402020204" pitchFamily="34" charset="0"/>
              </a:rPr>
              <a:t>этого события. </a:t>
            </a:r>
            <a:r>
              <a:rPr lang="ru-RU" i="1" dirty="0">
                <a:latin typeface="Franklin Gothic Medium Cond" panose="020B0606030402020204" pitchFamily="34" charset="0"/>
              </a:rPr>
              <a:t>Я очень люблю рисовать животных и увидеть их в таком количестве, таких разных – этого стоило ждать</a:t>
            </a:r>
            <a:r>
              <a:rPr lang="ru-RU" i="1" dirty="0" smtClean="0">
                <a:latin typeface="Franklin Gothic Medium Cond" panose="020B0606030402020204" pitchFamily="34" charset="0"/>
              </a:rPr>
              <a:t>!»</a:t>
            </a:r>
            <a:endParaRPr lang="ru-RU" i="1" dirty="0">
              <a:latin typeface="Franklin Gothic Medium Cond" panose="020B0606030402020204" pitchFamily="34" charset="0"/>
            </a:endParaRPr>
          </a:p>
        </p:txBody>
      </p:sp>
      <p:pic>
        <p:nvPicPr>
          <p:cNvPr id="7" name="Объект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52" y="1985575"/>
            <a:ext cx="6126356" cy="422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99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353" y="4793381"/>
            <a:ext cx="3110648" cy="206462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55802" y="546755"/>
            <a:ext cx="10096107" cy="11439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802" y="546755"/>
            <a:ext cx="10096107" cy="114393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Franklin Gothic Medium Cond" panose="020B0606030402020204" pitchFamily="34" charset="0"/>
                <a:cs typeface="Times New Roman" panose="02020603050405020304" pitchFamily="18" charset="0"/>
              </a:rPr>
              <a:t>Самоанализ</a:t>
            </a:r>
            <a:endParaRPr lang="ru-RU" b="1" dirty="0">
              <a:solidFill>
                <a:schemeClr val="bg1"/>
              </a:solidFill>
              <a:latin typeface="Franklin Gothic Medium Cond" panose="020B06060304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055802" y="1982805"/>
            <a:ext cx="8646463" cy="4081112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>
                <a:latin typeface="Franklin Gothic Medium Cond" panose="020B0606030402020204" pitchFamily="34" charset="0"/>
              </a:rPr>
              <a:t>Я считаю, что достаточно уделяю времени для своего развития, в том числе и творческого. Дистанционное обучение в школе требует от меня самоорганизации, самостоятельных решений. Думаю, что это мне удаётся. Легко ориентируюсь в интернет - пространстве в поиске информации, сайтов по самообразованию в рисунке, живописи и не </a:t>
            </a:r>
            <a:r>
              <a:rPr lang="ru-RU" dirty="0" smtClean="0">
                <a:latin typeface="Franklin Gothic Medium Cond" panose="020B0606030402020204" pitchFamily="34" charset="0"/>
              </a:rPr>
              <a:t>только.</a:t>
            </a:r>
          </a:p>
          <a:p>
            <a:pPr marL="0" indent="0" algn="just">
              <a:buNone/>
            </a:pPr>
            <a:r>
              <a:rPr lang="ru-RU" dirty="0" smtClean="0">
                <a:latin typeface="Franklin Gothic Medium Cond" panose="020B0606030402020204" pitchFamily="34" charset="0"/>
              </a:rPr>
              <a:t>Мои </a:t>
            </a:r>
            <a:r>
              <a:rPr lang="ru-RU" dirty="0">
                <a:latin typeface="Franklin Gothic Medium Cond" panose="020B0606030402020204" pitchFamily="34" charset="0"/>
              </a:rPr>
              <a:t>сильные стороны – это творческая трудоспособность, определённое мастерство в живописи, настойчивость, самостоятельность в обучении. Сфера моих жизненных интересов: моя семья, совместные путешествия, рисование и живопись, литература, </a:t>
            </a:r>
            <a:r>
              <a:rPr lang="ru-RU" dirty="0" smtClean="0">
                <a:latin typeface="Franklin Gothic Medium Cond" panose="020B0606030402020204" pitchFamily="34" charset="0"/>
              </a:rPr>
              <a:t>друзья.</a:t>
            </a:r>
          </a:p>
          <a:p>
            <a:pPr marL="0" indent="0" algn="just">
              <a:buNone/>
            </a:pPr>
            <a:r>
              <a:rPr lang="ru-RU" dirty="0" smtClean="0">
                <a:latin typeface="Franklin Gothic Medium Cond" panose="020B0606030402020204" pitchFamily="34" charset="0"/>
              </a:rPr>
              <a:t>Для </a:t>
            </a:r>
            <a:r>
              <a:rPr lang="ru-RU" dirty="0">
                <a:latin typeface="Franklin Gothic Medium Cond" panose="020B0606030402020204" pitchFamily="34" charset="0"/>
              </a:rPr>
              <a:t>достижения своей цели (стать художником) буду больше творить. Знакомиться с творчеством мастеров. Принимать участие в выставках, конкурсах. При помощи педагога планирую расширить круг общения с людьми, занимающимся живописью (</a:t>
            </a:r>
            <a:r>
              <a:rPr lang="ru-RU" dirty="0" smtClean="0">
                <a:latin typeface="Franklin Gothic Medium Cond" panose="020B0606030402020204" pitchFamily="34" charset="0"/>
              </a:rPr>
              <a:t>профессионалами).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77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7436557" y="1999236"/>
            <a:ext cx="3266736" cy="43101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9" t="5683" r="49783" b="15409"/>
          <a:stretch/>
        </p:blipFill>
        <p:spPr>
          <a:xfrm>
            <a:off x="7554194" y="2149003"/>
            <a:ext cx="3018646" cy="405104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055802" y="546755"/>
            <a:ext cx="10096107" cy="11439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631447" y="764778"/>
            <a:ext cx="49448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Franklin Gothic Medium Cond" panose="020B0606030402020204" pitchFamily="34" charset="0"/>
                <a:cs typeface="Times New Roman" panose="02020603050405020304" pitchFamily="18" charset="0"/>
              </a:rPr>
              <a:t>Моя будущая профессия</a:t>
            </a:r>
            <a:endParaRPr lang="ru-RU" sz="4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767020" y="2706078"/>
            <a:ext cx="4807035" cy="3195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бъект 2"/>
          <p:cNvSpPr>
            <a:spLocks noGrp="1"/>
          </p:cNvSpPr>
          <p:nvPr>
            <p:ph idx="1"/>
          </p:nvPr>
        </p:nvSpPr>
        <p:spPr>
          <a:xfrm>
            <a:off x="2014558" y="2802330"/>
            <a:ext cx="4395868" cy="301270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5400" i="1" dirty="0" smtClean="0">
                <a:latin typeface="Franklin Gothic Medium Cond" panose="020B0606030402020204" pitchFamily="34" charset="0"/>
              </a:rPr>
              <a:t>«Мечтаю </a:t>
            </a:r>
            <a:r>
              <a:rPr lang="ru-RU" sz="5400" i="1" dirty="0">
                <a:latin typeface="Franklin Gothic Medium Cond" panose="020B0606030402020204" pitchFamily="34" charset="0"/>
              </a:rPr>
              <a:t>и стремлюсь стать </a:t>
            </a:r>
            <a:r>
              <a:rPr lang="ru-RU" sz="5400" i="1" dirty="0" smtClean="0">
                <a:latin typeface="Franklin Gothic Medium Cond" panose="020B0606030402020204" pitchFamily="34" charset="0"/>
              </a:rPr>
              <a:t>художником»</a:t>
            </a:r>
            <a:endParaRPr lang="ru-RU" sz="5400" i="1" dirty="0"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63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2" t="5914"/>
          <a:stretch/>
        </p:blipFill>
        <p:spPr>
          <a:xfrm>
            <a:off x="8200724" y="4196616"/>
            <a:ext cx="3991276" cy="266138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055802" y="546755"/>
            <a:ext cx="10096107" cy="11439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65973" y="771233"/>
            <a:ext cx="100859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Образовательные </a:t>
            </a:r>
            <a:r>
              <a:rPr lang="ru-RU" sz="40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задачи ИОМ</a:t>
            </a:r>
            <a:endParaRPr lang="ru-RU" sz="4000" dirty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55801" y="2358189"/>
            <a:ext cx="95608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atin typeface="Franklin Gothic Medium Cond" panose="020B0606030402020204" pitchFamily="34" charset="0"/>
              </a:rPr>
              <a:t>Совершенствовать опыт публичных выступлений; </a:t>
            </a:r>
            <a:endParaRPr lang="ru-RU" sz="3600" dirty="0" smtClean="0">
              <a:latin typeface="Franklin Gothic Medium Cond" panose="020B06060304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Franklin Gothic Medium Cond" panose="020B0606030402020204" pitchFamily="34" charset="0"/>
              </a:rPr>
              <a:t>Совершенствовать </a:t>
            </a:r>
            <a:r>
              <a:rPr lang="ru-RU" sz="3600" dirty="0">
                <a:latin typeface="Franklin Gothic Medium Cond" panose="020B0606030402020204" pitchFamily="34" charset="0"/>
              </a:rPr>
              <a:t>навыки презентации; </a:t>
            </a:r>
            <a:endParaRPr lang="ru-RU" sz="3600" dirty="0" smtClean="0">
              <a:latin typeface="Franklin Gothic Medium Cond" panose="020B06060304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Franklin Gothic Medium Cond" panose="020B0606030402020204" pitchFamily="34" charset="0"/>
              </a:rPr>
              <a:t>Совершенствовать </a:t>
            </a:r>
            <a:r>
              <a:rPr lang="ru-RU" sz="3600" dirty="0">
                <a:latin typeface="Franklin Gothic Medium Cond" panose="020B0606030402020204" pitchFamily="34" charset="0"/>
              </a:rPr>
              <a:t>навыки создания собственного маршрута </a:t>
            </a:r>
            <a:r>
              <a:rPr lang="ru-RU" sz="3600" dirty="0" smtClean="0">
                <a:latin typeface="Franklin Gothic Medium Cond" panose="020B0606030402020204" pitchFamily="34" charset="0"/>
              </a:rPr>
              <a:t>саморазвития.</a:t>
            </a:r>
            <a:endParaRPr lang="ru-RU" sz="3600" dirty="0"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38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065974" y="2338939"/>
            <a:ext cx="5883466" cy="32918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89785" y="1933575"/>
            <a:ext cx="5659655" cy="4146728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«Я </a:t>
            </a:r>
            <a:r>
              <a:rPr lang="ru-RU" sz="3600" i="1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думаю, что полученный опыт по созданию личного плана работы в продвижении к моей цели, поможет мне не только в обучении, но и в дальнейшей </a:t>
            </a:r>
            <a:r>
              <a:rPr lang="ru-RU" sz="3600" i="1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жизни»</a:t>
            </a:r>
            <a:endParaRPr lang="ru-RU" sz="2800" b="1" i="1" dirty="0">
              <a:solidFill>
                <a:schemeClr val="bg1"/>
              </a:solidFill>
              <a:latin typeface="Franklin Gothic Medium Cond" panose="020B06060304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23124" y="1863997"/>
            <a:ext cx="3428785" cy="44686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044" y="1968771"/>
            <a:ext cx="3234448" cy="4146729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055802" y="546755"/>
            <a:ext cx="10096107" cy="11439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65973" y="771233"/>
            <a:ext cx="100859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Мои ожидания</a:t>
            </a:r>
            <a:endParaRPr lang="ru-RU" sz="4000" dirty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04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55802" y="546755"/>
            <a:ext cx="10096107" cy="11439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802" y="546755"/>
            <a:ext cx="10096107" cy="114393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Franklin Gothic Medium Cond" panose="020B0606030402020204" pitchFamily="34" charset="0"/>
                <a:cs typeface="Times New Roman" panose="02020603050405020304" pitchFamily="18" charset="0"/>
              </a:rPr>
              <a:t>Рекомендации психолога</a:t>
            </a:r>
            <a:r>
              <a:rPr lang="ru-RU" sz="4000" b="1" dirty="0">
                <a:solidFill>
                  <a:schemeClr val="bg1"/>
                </a:solidFill>
                <a:latin typeface="Franklin Gothic Medium Cond" panose="020B060603040202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  <a:latin typeface="Franklin Gothic Medium Cond" panose="020B0606030402020204" pitchFamily="34" charset="0"/>
                <a:cs typeface="Times New Roman" panose="02020603050405020304" pitchFamily="18" charset="0"/>
              </a:rPr>
              <a:t>для ИОМ </a:t>
            </a:r>
            <a:endParaRPr lang="ru-RU" sz="4000" b="1" dirty="0">
              <a:solidFill>
                <a:schemeClr val="bg1"/>
              </a:solidFill>
              <a:latin typeface="Franklin Gothic Medium Cond" panose="020B06060304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5802" y="1995307"/>
            <a:ext cx="10096107" cy="3491093"/>
          </a:xfrm>
        </p:spPr>
        <p:txBody>
          <a:bodyPr/>
          <a:lstStyle/>
          <a:p>
            <a:r>
              <a:rPr lang="ru-RU" dirty="0" smtClean="0">
                <a:latin typeface="Franklin Gothic Medium Cond" panose="020B0606030402020204" pitchFamily="34" charset="0"/>
              </a:rPr>
              <a:t>Наработка опыта презентации и проектирования;</a:t>
            </a:r>
          </a:p>
          <a:p>
            <a:r>
              <a:rPr lang="ru-RU" dirty="0" smtClean="0">
                <a:latin typeface="Franklin Gothic Medium Cond" panose="020B0606030402020204" pitchFamily="34" charset="0"/>
              </a:rPr>
              <a:t>Чаще </a:t>
            </a:r>
            <a:r>
              <a:rPr lang="ru-RU" dirty="0">
                <a:latin typeface="Franklin Gothic Medium Cond" panose="020B0606030402020204" pitchFamily="34" charset="0"/>
              </a:rPr>
              <a:t>поручать  деятельность, связанную с презентациями, общением с другими,  социально-значимой деятельностью, как то, договариваться и организовывать выставки, экскурсии и т.п. </a:t>
            </a:r>
            <a:r>
              <a:rPr lang="ru-RU" dirty="0" smtClean="0">
                <a:latin typeface="Franklin Gothic Medium Cond" panose="020B0606030402020204" pitchFamily="34" charset="0"/>
              </a:rPr>
              <a:t>деятельность</a:t>
            </a:r>
            <a:r>
              <a:rPr lang="ru-RU" dirty="0">
                <a:latin typeface="Franklin Gothic Medium Cond" panose="020B0606030402020204" pitchFamily="34" charset="0"/>
              </a:rPr>
              <a:t>;</a:t>
            </a:r>
            <a:r>
              <a:rPr lang="ru-RU" dirty="0" smtClean="0">
                <a:latin typeface="Franklin Gothic Medium Cond" panose="020B0606030402020204" pitchFamily="34" charset="0"/>
              </a:rPr>
              <a:t> </a:t>
            </a:r>
            <a:r>
              <a:rPr lang="ru-RU" dirty="0">
                <a:latin typeface="Franklin Gothic Medium Cond" panose="020B0606030402020204" pitchFamily="34" charset="0"/>
              </a:rPr>
              <a:t> </a:t>
            </a:r>
          </a:p>
          <a:p>
            <a:r>
              <a:rPr lang="ru-RU" dirty="0">
                <a:latin typeface="Franklin Gothic Medium Cond" panose="020B0606030402020204" pitchFamily="34" charset="0"/>
              </a:rPr>
              <a:t>Отмечать </a:t>
            </a:r>
            <a:r>
              <a:rPr lang="ru-RU" dirty="0" smtClean="0">
                <a:latin typeface="Franklin Gothic Medium Cond" panose="020B0606030402020204" pitchFamily="34" charset="0"/>
              </a:rPr>
              <a:t>её </a:t>
            </a:r>
            <a:r>
              <a:rPr lang="ru-RU" dirty="0">
                <a:latin typeface="Franklin Gothic Medium Cond" panose="020B0606030402020204" pitchFamily="34" charset="0"/>
              </a:rPr>
              <a:t>успехи, создавать ситуации освоения новых сфер деятельности, особенно связанных с выходом на профессиональное общение, </a:t>
            </a:r>
            <a:r>
              <a:rPr lang="ru-RU" dirty="0" err="1">
                <a:latin typeface="Franklin Gothic Medium Cond" panose="020B0606030402020204" pitchFamily="34" charset="0"/>
              </a:rPr>
              <a:t>самопрезентации</a:t>
            </a:r>
            <a:r>
              <a:rPr lang="ru-RU" dirty="0" smtClean="0">
                <a:latin typeface="Franklin Gothic Medium Cond" panose="020B0606030402020204" pitchFamily="34" charset="0"/>
              </a:rPr>
              <a:t>.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736" y="4998277"/>
            <a:ext cx="3427154" cy="2282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36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073542" y="4148488"/>
            <a:ext cx="5078368" cy="21560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55802" y="1992428"/>
            <a:ext cx="4343971" cy="43121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55802" y="546755"/>
            <a:ext cx="10096107" cy="11439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802" y="546755"/>
            <a:ext cx="10096107" cy="114393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Franklin Gothic Medium Cond" panose="020B0606030402020204" pitchFamily="34" charset="0"/>
                <a:cs typeface="Times New Roman" panose="02020603050405020304" pitchFamily="18" charset="0"/>
              </a:rPr>
              <a:t>Рекомендации психолога</a:t>
            </a:r>
            <a:r>
              <a:rPr lang="ru-RU" sz="4000" b="1" dirty="0">
                <a:solidFill>
                  <a:schemeClr val="bg1"/>
                </a:solidFill>
                <a:latin typeface="Franklin Gothic Medium Cond" panose="020B060603040202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  <a:latin typeface="Franklin Gothic Medium Cond" panose="020B0606030402020204" pitchFamily="34" charset="0"/>
                <a:cs typeface="Times New Roman" panose="02020603050405020304" pitchFamily="18" charset="0"/>
              </a:rPr>
              <a:t>для ИОМ </a:t>
            </a:r>
            <a:endParaRPr lang="ru-RU" sz="4000" b="1" dirty="0">
              <a:solidFill>
                <a:schemeClr val="bg1"/>
              </a:solidFill>
              <a:latin typeface="Franklin Gothic Medium Cond" panose="020B06060304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5296" y="4321742"/>
            <a:ext cx="4658628" cy="18480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dirty="0" smtClean="0">
                <a:latin typeface="Franklin Gothic Medium Cond" panose="020B0606030402020204" pitchFamily="34" charset="0"/>
              </a:rPr>
              <a:t>Особого </a:t>
            </a:r>
            <a:r>
              <a:rPr lang="ru-RU" sz="4000" dirty="0">
                <a:latin typeface="Franklin Gothic Medium Cond" panose="020B0606030402020204" pitchFamily="34" charset="0"/>
              </a:rPr>
              <a:t>поощрения заслуживают творческие работы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160126" y="2156058"/>
            <a:ext cx="3999015" cy="3878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4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Перспективы </a:t>
            </a:r>
            <a:r>
              <a:rPr lang="ru-RU" sz="44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развития:</a:t>
            </a:r>
            <a:endParaRPr lang="ru-RU" sz="4400" dirty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  <a:p>
            <a:pPr marL="0" indent="0">
              <a:buNone/>
            </a:pPr>
            <a:r>
              <a:rPr lang="ru-RU" sz="3600" dirty="0">
                <a:latin typeface="Franklin Gothic Medium Cond" panose="020B0606030402020204" pitchFamily="34" charset="0"/>
              </a:rPr>
              <a:t>п</a:t>
            </a:r>
            <a:r>
              <a:rPr lang="ru-RU" sz="3600" dirty="0" smtClean="0">
                <a:latin typeface="Franklin Gothic Medium Cond" panose="020B0606030402020204" pitchFamily="34" charset="0"/>
              </a:rPr>
              <a:t>одготовка </a:t>
            </a:r>
            <a:r>
              <a:rPr lang="ru-RU" sz="3600" dirty="0">
                <a:latin typeface="Franklin Gothic Medium Cond" panose="020B0606030402020204" pitchFamily="34" charset="0"/>
              </a:rPr>
              <a:t>к профессиональному самоопределению (художник)</a:t>
            </a:r>
            <a:endParaRPr lang="ru-RU" sz="3600" dirty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7892" y="1661726"/>
            <a:ext cx="3384884" cy="2486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2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55802" y="546755"/>
            <a:ext cx="10096107" cy="11439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802" y="546755"/>
            <a:ext cx="10096107" cy="114393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Franklin Gothic Medium Cond" panose="020B0606030402020204" pitchFamily="34" charset="0"/>
                <a:cs typeface="Times New Roman" panose="02020603050405020304" pitchFamily="18" charset="0"/>
              </a:rPr>
              <a:t>Деятельность в условиях образовательного процесса </a:t>
            </a:r>
            <a:endParaRPr lang="ru-RU" sz="4000" b="1" dirty="0">
              <a:solidFill>
                <a:schemeClr val="bg1"/>
              </a:solidFill>
              <a:latin typeface="Franklin Gothic Medium Cond" panose="020B06060304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5802" y="2194560"/>
            <a:ext cx="10096107" cy="3982402"/>
          </a:xfrm>
        </p:spPr>
        <p:txBody>
          <a:bodyPr/>
          <a:lstStyle/>
          <a:p>
            <a:r>
              <a:rPr lang="ru-RU" dirty="0" smtClean="0">
                <a:latin typeface="Franklin Gothic Medium Cond" panose="020B0606030402020204" pitchFamily="34" charset="0"/>
              </a:rPr>
              <a:t>Выполнение творческих работ по индивидуальному плану;</a:t>
            </a:r>
          </a:p>
          <a:p>
            <a:r>
              <a:rPr lang="ru-RU" dirty="0" smtClean="0">
                <a:latin typeface="Franklin Gothic Medium Cond" panose="020B0606030402020204" pitchFamily="34" charset="0"/>
              </a:rPr>
              <a:t>Презентация персональной выставки;</a:t>
            </a:r>
          </a:p>
          <a:p>
            <a:r>
              <a:rPr lang="ru-RU" dirty="0" smtClean="0">
                <a:latin typeface="Franklin Gothic Medium Cond" panose="020B0606030402020204" pitchFamily="34" charset="0"/>
              </a:rPr>
              <a:t>Проведение мастер –классов : «Масляная живопись»;</a:t>
            </a:r>
          </a:p>
          <a:p>
            <a:r>
              <a:rPr lang="ru-RU" dirty="0" smtClean="0">
                <a:latin typeface="Franklin Gothic Medium Cond" panose="020B0606030402020204" pitchFamily="34" charset="0"/>
              </a:rPr>
              <a:t>Персональная выставка летних работ;</a:t>
            </a:r>
          </a:p>
          <a:p>
            <a:r>
              <a:rPr lang="ru-RU" dirty="0" smtClean="0">
                <a:latin typeface="Franklin Gothic Medium Cond" panose="020B0606030402020204" pitchFamily="34" charset="0"/>
              </a:rPr>
              <a:t>Участие в конкурсах.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97199">
            <a:off x="7450061" y="3764079"/>
            <a:ext cx="5021618" cy="334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5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55802" y="546755"/>
            <a:ext cx="10096107" cy="11439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802" y="546755"/>
            <a:ext cx="10096107" cy="114393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Franklin Gothic Medium Cond" panose="020B0606030402020204" pitchFamily="34" charset="0"/>
                <a:cs typeface="Times New Roman" panose="02020603050405020304" pitchFamily="18" charset="0"/>
              </a:rPr>
              <a:t>Мои мероприятия</a:t>
            </a:r>
            <a:endParaRPr lang="ru-RU" sz="4000" b="1" dirty="0">
              <a:solidFill>
                <a:schemeClr val="bg1"/>
              </a:solidFill>
              <a:latin typeface="Franklin Gothic Medium Cond" panose="020B06060304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56910" y="2073720"/>
            <a:ext cx="4494999" cy="4355956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Franklin Gothic Medium Cond" panose="020B0606030402020204" pitchFamily="34" charset="0"/>
              </a:rPr>
              <a:t>Знакомство </a:t>
            </a:r>
            <a:r>
              <a:rPr lang="ru-RU" sz="2400" dirty="0">
                <a:latin typeface="Franklin Gothic Medium Cond" panose="020B0606030402020204" pitchFamily="34" charset="0"/>
              </a:rPr>
              <a:t>с творчеством художника Игоря Сахарова (просмотр мастер –классов, </a:t>
            </a:r>
            <a:r>
              <a:rPr lang="ru-RU" sz="2400" dirty="0" smtClean="0">
                <a:latin typeface="Franklin Gothic Medium Cond" panose="020B0606030402020204" pitchFamily="34" charset="0"/>
              </a:rPr>
              <a:t>работ);</a:t>
            </a:r>
          </a:p>
          <a:p>
            <a:r>
              <a:rPr lang="ru-RU" sz="2400" dirty="0" smtClean="0">
                <a:latin typeface="Franklin Gothic Medium Cond" panose="020B0606030402020204" pitchFamily="34" charset="0"/>
              </a:rPr>
              <a:t> Чтение </a:t>
            </a:r>
            <a:r>
              <a:rPr lang="ru-RU" sz="2400" dirty="0">
                <a:latin typeface="Franklin Gothic Medium Cond" panose="020B0606030402020204" pitchFamily="34" charset="0"/>
              </a:rPr>
              <a:t>литературных произведений по школьной </a:t>
            </a:r>
            <a:r>
              <a:rPr lang="ru-RU" sz="2400" dirty="0" smtClean="0">
                <a:latin typeface="Franklin Gothic Medium Cond" panose="020B0606030402020204" pitchFamily="34" charset="0"/>
              </a:rPr>
              <a:t>программе;</a:t>
            </a:r>
          </a:p>
          <a:p>
            <a:r>
              <a:rPr lang="ru-RU" sz="2400" dirty="0" smtClean="0">
                <a:latin typeface="Franklin Gothic Medium Cond" panose="020B0606030402020204" pitchFamily="34" charset="0"/>
              </a:rPr>
              <a:t>Посещение </a:t>
            </a:r>
            <a:r>
              <a:rPr lang="ru-RU" sz="2400" dirty="0">
                <a:latin typeface="Franklin Gothic Medium Cond" panose="020B0606030402020204" pitchFamily="34" charset="0"/>
              </a:rPr>
              <a:t>выставок в областном художественном </a:t>
            </a:r>
            <a:r>
              <a:rPr lang="ru-RU" sz="2400" dirty="0" smtClean="0">
                <a:latin typeface="Franklin Gothic Medium Cond" panose="020B0606030402020204" pitchFamily="34" charset="0"/>
              </a:rPr>
              <a:t>музее;</a:t>
            </a:r>
          </a:p>
          <a:p>
            <a:r>
              <a:rPr lang="ru-RU" sz="2400" dirty="0" smtClean="0">
                <a:latin typeface="Franklin Gothic Medium Cond" panose="020B0606030402020204" pitchFamily="34" charset="0"/>
              </a:rPr>
              <a:t>Дизайн </a:t>
            </a:r>
            <a:r>
              <a:rPr lang="ru-RU" sz="2400" dirty="0">
                <a:latin typeface="Franklin Gothic Medium Cond" panose="020B0606030402020204" pitchFamily="34" charset="0"/>
              </a:rPr>
              <a:t>цветников на </a:t>
            </a:r>
            <a:r>
              <a:rPr lang="ru-RU" sz="2400" dirty="0" smtClean="0">
                <a:latin typeface="Franklin Gothic Medium Cond" panose="020B0606030402020204" pitchFamily="34" charset="0"/>
              </a:rPr>
              <a:t>даче.</a:t>
            </a:r>
            <a:endParaRPr lang="ru-RU" sz="2400" dirty="0">
              <a:latin typeface="Franklin Gothic Medium Cond" panose="020B06060304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1552" y="2004456"/>
            <a:ext cx="2911532" cy="38111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43385" y="2073720"/>
            <a:ext cx="2763982" cy="368669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410551" y="2425153"/>
            <a:ext cx="3008891" cy="26854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Объект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363" y="2507752"/>
            <a:ext cx="2882792" cy="252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28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</TotalTime>
  <Words>511</Words>
  <Application>Microsoft Office PowerPoint</Application>
  <PresentationFormat>Широкоэкранный</PresentationFormat>
  <Paragraphs>67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Franklin Gothic Medium Cond</vt:lpstr>
      <vt:lpstr>Times New Roman</vt:lpstr>
      <vt:lpstr>Тема Office</vt:lpstr>
      <vt:lpstr>Проект ФИРО и РАНХиГС   «Создание различных моделей работы с детьми 5-11 классов, находящимися в трудной жизненной ситуации, позволяющих осуществлять анализ их индивидуальных потребностей и построение для них образовательных траекторий в сфере дополнительного образования»</vt:lpstr>
      <vt:lpstr>Александра Рудина МАОУ ДО ДДТ «У Белого озера» города Томска  Педагог: Петрова Людмила Михайловна   </vt:lpstr>
      <vt:lpstr>Презентация PowerPoint</vt:lpstr>
      <vt:lpstr>Презентация PowerPoint</vt:lpstr>
      <vt:lpstr>«Я думаю, что полученный опыт по созданию личного плана работы в продвижении к моей цели, поможет мне не только в обучении, но и в дальнейшей жизни»</vt:lpstr>
      <vt:lpstr>Рекомендации психолога для ИОМ </vt:lpstr>
      <vt:lpstr>Рекомендации психолога для ИОМ </vt:lpstr>
      <vt:lpstr>Деятельность в условиях образовательного процесса </vt:lpstr>
      <vt:lpstr>Мои мероприятия</vt:lpstr>
      <vt:lpstr>Акция по благоустройству района. Беринга, 13/1</vt:lpstr>
      <vt:lpstr>Реализация ИОМ в летнее время (2020)</vt:lpstr>
      <vt:lpstr>ТВОРЧЕСКИЕ ИТОГИ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Мои конкурсы</vt:lpstr>
      <vt:lpstr>Эмоциональное состояние</vt:lpstr>
      <vt:lpstr>События в моей жизни</vt:lpstr>
      <vt:lpstr>Самоанализ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 Михайловна</dc:creator>
  <cp:lastModifiedBy>Пользователь Windows</cp:lastModifiedBy>
  <cp:revision>56</cp:revision>
  <dcterms:created xsi:type="dcterms:W3CDTF">2020-10-20T05:14:39Z</dcterms:created>
  <dcterms:modified xsi:type="dcterms:W3CDTF">2020-10-26T08:46:52Z</dcterms:modified>
</cp:coreProperties>
</file>