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96" r:id="rId3"/>
    <p:sldId id="258" r:id="rId4"/>
    <p:sldId id="293" r:id="rId5"/>
    <p:sldId id="294" r:id="rId6"/>
    <p:sldId id="278" r:id="rId7"/>
    <p:sldId id="280" r:id="rId8"/>
    <p:sldId id="282" r:id="rId9"/>
    <p:sldId id="284" r:id="rId10"/>
    <p:sldId id="287" r:id="rId11"/>
    <p:sldId id="289" r:id="rId12"/>
    <p:sldId id="295" r:id="rId13"/>
    <p:sldId id="29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6FF66"/>
    <a:srgbClr val="FF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4" d="100"/>
          <a:sy n="64" d="100"/>
        </p:scale>
        <p:origin x="954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3B2FD-C561-4B20-BC6F-12AFA538A723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076D9-1A72-4603-82F4-275C903E5A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92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(5 класс, вместе учатся первый год, дети собраны из разных классов, класс коррекционный, многие плохо читают, дети озлоблены, разобщены.  В клуб пришли  в декабре по инициативе классного руководителя, пока не определились с выбором кружка, работаем  с ними по индивидуальному плану, организуем мастер-классы, образовательные события, встречи с педагогами, экскурсии в детские объединения и т.п., родители  интереса к жизни и обучению детей не проявляют, с их стороны поддержки нет, дети во многом предоставлены сами себе)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076D9-1A72-4603-82F4-275C903E5AD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788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(5 класс, вместе учатся первый год, дети собраны из разных классов, класс коррекционный, многие плохо читают, дети озлоблены, разобщены.  В клуб пришли  в декабре по инициативе классного руководителя, пока не определились с выбором кружка, работаем  с ними по индивидуальному плану, организуем мастер-классы, образовательные события, встречи с педагогами, экскурсии в детские объединения и т.п., родители  интереса к жизни и обучению детей не проявляют, с их стороны поддержки нет, дети во многом предоставлены сами себе)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076D9-1A72-4603-82F4-275C903E5AD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3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076D9-1A72-4603-82F4-275C903E5AD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94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8076D9-1A72-4603-82F4-275C903E5AD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75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3E464-F627-46B1-960F-500EE03ECAB0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B360D-BFAC-4244-A2D8-965CEFFF17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&amp;Bcy;&amp;icy;&amp;zcy;&amp;ncy;&amp;iecy;&amp;scy;&amp;mcy;&amp;iecy;&amp;ncy;, &amp;pcy;&amp;ocy;&amp;dcy;&amp;ncy;&amp;icy;&amp;mcy;&amp;acy;&amp;yacy;&amp;scy;&amp;softcy; &amp;pcy;&amp;ocy; &amp;lcy;&amp;iecy;&amp;scy;&amp;tcy;&amp;ncy;&amp;icy;&amp;tscy;&amp;iecy; - &amp;Scy;&amp;tcy;&amp;ocy;&amp;kcy;&amp;ocy;&amp;vcy;&amp;ocy;&amp;iecy; &amp;fcy;&amp;ocy;&amp;tcy;&amp;ocy; photograph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265" y="2052499"/>
            <a:ext cx="4494990" cy="3595991"/>
          </a:xfrm>
          <a:prstGeom prst="rect">
            <a:avLst/>
          </a:prstGeom>
          <a:noFill/>
        </p:spPr>
      </p:pic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3323968" y="2052499"/>
            <a:ext cx="8130746" cy="3756629"/>
          </a:xfrm>
        </p:spPr>
        <p:txBody>
          <a:bodyPr>
            <a:normAutofit fontScale="62500" lnSpcReduction="20000"/>
          </a:bodyPr>
          <a:lstStyle/>
          <a:p>
            <a:pPr algn="r">
              <a:lnSpc>
                <a:spcPct val="170000"/>
              </a:lnSpc>
            </a:pPr>
            <a: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и апробация моделей </a:t>
            </a:r>
            <a:b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самореализации детей, </a:t>
            </a:r>
            <a:b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находящихся в трудной жизненной ситуации, </a:t>
            </a:r>
            <a:b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дополнительного образования</a:t>
            </a:r>
            <a:r>
              <a:rPr lang="ru-RU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>
              <a:lnSpc>
                <a:spcPct val="170000"/>
              </a:lnSpc>
            </a:pPr>
            <a:r>
              <a:rPr lang="ru-RU" sz="3300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 </a:t>
            </a:r>
          </a:p>
          <a:p>
            <a:pPr algn="r">
              <a:lnSpc>
                <a:spcPct val="170000"/>
              </a:lnSpc>
            </a:pPr>
            <a:r>
              <a:rPr lang="ru-RU" sz="3300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много профильного клуба «Смена»</a:t>
            </a:r>
          </a:p>
          <a:p>
            <a:pPr algn="r">
              <a:lnSpc>
                <a:spcPct val="170000"/>
              </a:lnSpc>
            </a:pPr>
            <a:r>
              <a:rPr lang="ru-RU" sz="2900" b="1" cap="all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300" b="1" cap="all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.Томск</a:t>
            </a:r>
            <a:endParaRPr lang="ru-RU" sz="3300" b="1" cap="all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2596" y="178458"/>
            <a:ext cx="33021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МАОУ доп. образования 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ДДТ «У Белого озера»</a:t>
            </a:r>
          </a:p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детский многопрофильный клуб «Смена»</a:t>
            </a:r>
          </a:p>
        </p:txBody>
      </p:sp>
      <p:pic>
        <p:nvPicPr>
          <p:cNvPr id="20482" name="Picture 2" descr="http://do-5-11-individ.firo-nir.ru/images/ranep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265" y="448734"/>
            <a:ext cx="3181038" cy="760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1181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3060" y="687015"/>
            <a:ext cx="5477435" cy="361857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Савелий,  14 лет.</a:t>
            </a:r>
            <a:b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проектировочный  из  анкеты, </a:t>
            </a:r>
            <a:b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«Самоанализ», </a:t>
            </a:r>
            <a:b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28919" y="1098178"/>
            <a:ext cx="5384800" cy="414617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«Мои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особенности,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что меня отличает от других людей» - я очень целеустремленный и всегда достигаю поставленных целей. </a:t>
            </a: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«Мои сильные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стороны,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что я умею делать хорошо» - я очень хорошо рисую и люблю проводить время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спорт.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зале.</a:t>
            </a: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«Сфера моих жизненных интересов» - мне очень нравится рисовать, изучать английский язык и заниматься точными науками.</a:t>
            </a: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«Мои перспективные цели» - написать свой первый сценарий, пойти на курсы английского языка.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«Что мне нужно сделать, чтобы достичь поставленных целей (чему научиться, в чем принять участие, что посетить)» - много заниматься, увеличить свой словарный запас и повысить навыки рисования.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836025" y="125508"/>
            <a:ext cx="6194612" cy="95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Образовательное путешествие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«Как</a:t>
            </a: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рождается кино. Профессия киносценарист»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Итог путешествия</a:t>
            </a: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написание рассказа «Писание Святого Даниэля»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5834608" y="3186950"/>
            <a:ext cx="6124311" cy="3429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P.S</a:t>
            </a:r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«Итог моего образовательного путешествия  написание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рассказа. Что я </a:t>
            </a:r>
            <a:r>
              <a:rPr kumimoji="0" lang="ru-RU" sz="16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понял, </a:t>
            </a:r>
            <a:r>
              <a:rPr kumimoji="0" lang="ru-RU" sz="1600" b="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когда занимался этим?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i="1" baseline="0" dirty="0">
                <a:latin typeface="Times New Roman" pitchFamily="18" charset="0"/>
                <a:cs typeface="Times New Roman" pitchFamily="18" charset="0"/>
              </a:rPr>
              <a:t>Во-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первых нужно быть образованным человеком. Знать историю. Много читать, потому что невозможно заинтересовать зрителей если они тебе не поверят. А люди верят фактам!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Во-вторых, писать не так уж и просто, слова должны складываться в предложения плавно и ровно.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 в третьих, еще многое нужно сделать чтобы достичь своей мечты. И главное учиться! Смотреть хорошие фильмы, читать книги, жить среди людей и быть личностью!»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278283" y="1098178"/>
            <a:ext cx="5608917" cy="265369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Отрывок из рассказа Савелия, стилистика сохранена:</a:t>
            </a:r>
          </a:p>
          <a:p>
            <a:pPr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«Вдохновение было. Я по приколу решил зайти на вики, и посмотреть все на данный момент существующие способности персонажей.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Суперсила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, регенерации, управление кровью и т.д.  </a:t>
            </a:r>
          </a:p>
          <a:p>
            <a:pPr algn="just">
              <a:buNone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	Я просто нашёл две способности, они мне очень приглянулись и я под впечатлением сделал... Это. </a:t>
            </a:r>
          </a:p>
          <a:p>
            <a:pPr algn="just">
              <a:buNone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	А теперь к истории. Не всё что написано в этом писании правда, потому что оно было написано человеком. </a:t>
            </a:r>
          </a:p>
          <a:p>
            <a:pPr algn="just">
              <a:buNone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	Теперь же, я начну писать саму историю</a:t>
            </a:r>
            <a:r>
              <a:rPr lang="ru-RU" sz="1600" i="1" dirty="0"/>
              <a:t>…»</a:t>
            </a:r>
          </a:p>
          <a:p>
            <a:pPr algn="just">
              <a:buNone/>
            </a:pPr>
            <a:r>
              <a:rPr lang="ru-RU" sz="2000" i="1" dirty="0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78541" y="0"/>
            <a:ext cx="10626311" cy="5647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Отзывы участников проекта:</a:t>
            </a:r>
          </a:p>
        </p:txBody>
      </p:sp>
      <p:pic>
        <p:nvPicPr>
          <p:cNvPr id="33796" name="Picture 4" descr="https://sun9-22.userapi.com/c831309/v831309662/fd7e1/WQzrPXXmvr8.jpg"/>
          <p:cNvPicPr>
            <a:picLocks noChangeAspect="1" noChangeArrowheads="1"/>
          </p:cNvPicPr>
          <p:nvPr/>
        </p:nvPicPr>
        <p:blipFill>
          <a:blip r:embed="rId2" cstate="print"/>
          <a:srcRect l="13596" t="19696" r="30159" b="7583"/>
          <a:stretch>
            <a:fillRect/>
          </a:stretch>
        </p:blipFill>
        <p:spPr bwMode="auto">
          <a:xfrm rot="16200000">
            <a:off x="1376829" y="4592374"/>
            <a:ext cx="2187384" cy="159082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23130" y="2420217"/>
            <a:ext cx="1943978" cy="19439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8706" y="4320991"/>
            <a:ext cx="1791812" cy="17918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10836">
            <a:off x="4683748" y="4094760"/>
            <a:ext cx="1827246" cy="18272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616">
            <a:off x="131078" y="2543243"/>
            <a:ext cx="1886956" cy="18869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7" t="33137" b="17051"/>
          <a:stretch>
            <a:fillRect/>
          </a:stretch>
        </p:blipFill>
        <p:spPr>
          <a:xfrm rot="4692180">
            <a:off x="2679186" y="3855642"/>
            <a:ext cx="1989410" cy="12548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724893" y="2118063"/>
            <a:ext cx="5386996" cy="15388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Осипова Катя: </a:t>
            </a:r>
          </a:p>
          <a:p>
            <a:pPr algn="r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«после встречи с психологом я перестала обижаться на родителей, когда они назвали меня «дурой», </a:t>
            </a:r>
          </a:p>
          <a:p>
            <a:pPr algn="r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раньше на меня это очень влияло. Я стала увереннее в себе, была ведущей на празднике, сейчас я хожу на «школу интересных дел» и летом буду вожатой в лагере»»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6870" y="395117"/>
            <a:ext cx="2772254" cy="25545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 err="1"/>
              <a:t>Держунина</a:t>
            </a:r>
            <a:r>
              <a:rPr lang="ru-RU" sz="1600" b="1" u="sng" dirty="0"/>
              <a:t> Вероника: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После проведения теста про профориентации я поняла свои профессиональные предпочтения. Потом я подробно  проанализировала учебные заведения нашего города, и выбрала для себя одно»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63818" y="1484784"/>
            <a:ext cx="4416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158244" y="606476"/>
            <a:ext cx="4739663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Анастасия Алексеевна (классный руководитель 5 Г) </a:t>
            </a:r>
          </a:p>
          <a:p>
            <a:pPr algn="just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«Дети не все сразу включились в работу, относились с недоверием, но после нескольких занятий у них стал просыпаться интерес и даже у тех, кто не приходил на первые встречи. Ребята активнее принимать участие и появились желающие проводить игры, быть ведущими мастер-классов, организовывать свои путешествия,</a:t>
            </a:r>
          </a:p>
          <a:p>
            <a:pPr algn="just"/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Очень надеюсь, что работа продолжится».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36823" y="160639"/>
            <a:ext cx="3827922" cy="1785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Света,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« я очень стеснялась и думала что у меня никогда не получится  сделать что то своими руками, но на мастер-классе по плетению фенечкам я сплела классную фенечку. 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Теперь могу научить и своих подружек»</a:t>
            </a:r>
          </a:p>
        </p:txBody>
      </p:sp>
      <p:pic>
        <p:nvPicPr>
          <p:cNvPr id="33794" name="Picture 2" descr="https://sun9-16.userapi.com/c845123/v845123662/50463/--jcaAnHNuM.jpg"/>
          <p:cNvPicPr>
            <a:picLocks noChangeAspect="1" noChangeArrowheads="1"/>
          </p:cNvPicPr>
          <p:nvPr/>
        </p:nvPicPr>
        <p:blipFill>
          <a:blip r:embed="rId8" cstate="print"/>
          <a:srcRect t="18707" b="2948"/>
          <a:stretch>
            <a:fillRect/>
          </a:stretch>
        </p:blipFill>
        <p:spPr bwMode="auto">
          <a:xfrm rot="16200000">
            <a:off x="4025124" y="4638489"/>
            <a:ext cx="1443383" cy="260873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6500458" y="3708791"/>
            <a:ext cx="5611431" cy="30162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Елена Анатольевна ( педагог-психолог): 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«Работа в проекте позволила  объединиться педагогам и психологу  в единую команду.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Выстроили работу так, чтобы дать возможность </a:t>
            </a:r>
            <a:r>
              <a:rPr lang="ru-RU" sz="1600" i="1" dirty="0" err="1">
                <a:latin typeface="Times New Roman" pitchFamily="18" charset="0"/>
                <a:cs typeface="Times New Roman" pitchFamily="18" charset="0"/>
              </a:rPr>
              <a:t>самореализаваться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каждому ребенку.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Трудности решали вместе, консультировались с классным руководителем, радовались успехам детей.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Радовались когда родители выходили на связь и переживали если родители были равнодушны!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понимаем, что работу осилит идущий! 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Впереди новые планы!  Мы рядом с детьми!</a:t>
            </a:r>
          </a:p>
          <a:p>
            <a:pPr algn="just"/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3673">
            <a:off x="1802518" y="2654966"/>
            <a:ext cx="1521808" cy="1521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4573">
            <a:off x="5328375" y="2550957"/>
            <a:ext cx="1479474" cy="14794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4"/>
          <p:cNvSpPr txBox="1">
            <a:spLocks/>
          </p:cNvSpPr>
          <p:nvPr/>
        </p:nvSpPr>
        <p:spPr>
          <a:xfrm>
            <a:off x="557750" y="5266772"/>
            <a:ext cx="7862048" cy="1385041"/>
          </a:xfrm>
          <a:prstGeom prst="rect">
            <a:avLst/>
          </a:prstGeom>
          <a:solidFill>
            <a:schemeClr val="accent5">
              <a:lumMod val="40000"/>
              <a:lumOff val="60000"/>
              <a:alpha val="27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Планы на будущее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Продолжаем работу,</a:t>
            </a:r>
            <a:r>
              <a:rPr kumimoji="0" lang="ru-RU" sz="21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дети в нас поверили,  у нас много общих планов, впереди новые образовательные маршруты!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65294" y="206187"/>
            <a:ext cx="8991600" cy="493059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Подводя итоги участия в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проекте,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можно сделать выводы: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400799" y="3097312"/>
            <a:ext cx="5384800" cy="1824312"/>
          </a:xfrm>
        </p:spPr>
        <p:txBody>
          <a:bodyPr>
            <a:normAutofit fontScale="40000" lnSpcReduction="20000"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 что мешало работе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Переход на дистанционное обучение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Отсутствие поддержки родителей некоторых ребят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Небольшой временной ресурс самого проекта , для нас было бы удобнее работать с детьми с начала учебного года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9504" y="1071288"/>
            <a:ext cx="5411697" cy="395791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5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введения ИОМ</a:t>
            </a:r>
          </a:p>
          <a:p>
            <a:pPr algn="just"/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Выявление детского интереса и актуальных потребностей.</a:t>
            </a:r>
          </a:p>
          <a:p>
            <a:pPr algn="just"/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взаимодействии школьного учителя и педагога дополнительного образования (даже без поддержки родителей) можно создать для ребенка среду успеха, уверенности в своих силах и доверия к людям.</a:t>
            </a:r>
          </a:p>
          <a:p>
            <a:pPr algn="just"/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прохождении образовательных маршрутов у детей появилась возможность понять себя, свои сильные стороны, свои возможности, примерить на себя разные роли: участник, организатор, наблюдатель. </a:t>
            </a:r>
          </a:p>
          <a:p>
            <a:pPr algn="just"/>
            <a:r>
              <a:rPr lang="ru-RU" sz="4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коммуникативных компетенций эффективнее через организацию общения с разными людьми</a:t>
            </a:r>
          </a:p>
          <a:p>
            <a:pPr algn="just"/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6239432" y="1062324"/>
            <a:ext cx="5573063" cy="19403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Положительные эффекты для клуба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новый опыт работы с детьми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знакомство с опытом работы коллег из других образовательных организаций (регионов)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 в позиции тьютора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сотрудничество со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школой</a:t>
            </a: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5" descr="G:\охотники за знаниями\288TZJfKuX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52647" y="4374774"/>
            <a:ext cx="2901577" cy="217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8189" y="2964147"/>
            <a:ext cx="10363200" cy="1470025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Спасибо за внимание!</a:t>
            </a:r>
          </a:p>
        </p:txBody>
      </p:sp>
      <p:pic>
        <p:nvPicPr>
          <p:cNvPr id="1026" name="Picture 2" descr="C:\Users\Петрова\Downloads\klipartz.com (4).png"/>
          <p:cNvPicPr>
            <a:picLocks noChangeAspect="1" noChangeArrowheads="1"/>
          </p:cNvPicPr>
          <p:nvPr/>
        </p:nvPicPr>
        <p:blipFill>
          <a:blip r:embed="rId2"/>
          <a:srcRect b="47016"/>
          <a:stretch>
            <a:fillRect/>
          </a:stretch>
        </p:blipFill>
        <p:spPr bwMode="auto">
          <a:xfrm>
            <a:off x="0" y="0"/>
            <a:ext cx="6158753" cy="3263153"/>
          </a:xfrm>
          <a:prstGeom prst="rect">
            <a:avLst/>
          </a:prstGeom>
          <a:noFill/>
        </p:spPr>
      </p:pic>
      <p:pic>
        <p:nvPicPr>
          <p:cNvPr id="8" name="Picture 2" descr="C:\Users\Петрова\Downloads\klipartz.com (4).png"/>
          <p:cNvPicPr>
            <a:picLocks noChangeAspect="1" noChangeArrowheads="1"/>
          </p:cNvPicPr>
          <p:nvPr/>
        </p:nvPicPr>
        <p:blipFill>
          <a:blip r:embed="rId2"/>
          <a:srcRect b="51185"/>
          <a:stretch>
            <a:fillRect/>
          </a:stretch>
        </p:blipFill>
        <p:spPr bwMode="auto">
          <a:xfrm>
            <a:off x="6391835" y="0"/>
            <a:ext cx="5674659" cy="2770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Многопрофильный детский клуб «Смена» - структурное подразделение Дома детского творчества «У Белого озера» г. Томска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 находится в окраинном, социально неблагополучном районе города. Контингент обучающихся представлен группами детей,  относящихся к различным возрастным и социальным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категориям.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том числе,  к категории «дети, находящиеся в трудной жизненной ситуации»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Ежегодно в клубе занимаются более 250 детей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Реализуется 20 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разноуровневых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общеразвивающих дополнительных образовательных программ в 19 детских объединениях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2019 году клуб отметил свой 35-летний юбилей.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525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76832"/>
          </a:xfrm>
        </p:spPr>
        <p:txBody>
          <a:bodyPr>
            <a:noAutofit/>
          </a:bodyPr>
          <a:lstStyle/>
          <a:p>
            <a:pPr algn="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состава участников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53478" y="1112108"/>
            <a:ext cx="5384800" cy="515671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Запуск проекта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В проект были зачислены 16 ребят  от 9 до 16 лет: 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 воспитанники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детского клуба «Смена»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-одна девочка (9 класс)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- выпускница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-два ребенка второго года обучения (девочка 4 класс (малообеспеченная семья), мальчик 7 класс (под опекой бабушки);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-тринадцать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первого года обучения (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пятиклассники из школы-партнёра клуба),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одиннадцать из них являются одноклассниками (класс коррекционный)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</a:pP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7708" y="1112108"/>
            <a:ext cx="6005129" cy="5156717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Предварительный этап: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роанализировали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социальный паспорт клуба: 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более 120 семей малообеспеченные (родители безработные или имеют временные заработки, работает только один из родителей, многодетные семьи, неполная семья или дети под опекой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бабушек)</a:t>
            </a: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2. 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редложили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всем педагогам принять  участие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проекте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но убедить родителей и получить согласие на участие детей в проекте удалось только 5 педагогам.</a:t>
            </a:r>
          </a:p>
          <a:p>
            <a:pPr marL="0" indent="0" algn="just">
              <a:buNone/>
            </a:pP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Оказалось, </a:t>
            </a: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что многие родители стесняются 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статусов «малообеспеченная семья» </a:t>
            </a: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«ребенок, </a:t>
            </a: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находящийся в трудной жизненной 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ситуации».</a:t>
            </a:r>
            <a:endParaRPr lang="ru-RU" sz="72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7200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Есть родители, которые не 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считают, </a:t>
            </a: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что ребенку нужно</a:t>
            </a:r>
          </a:p>
          <a:p>
            <a:pPr algn="just">
              <a:buNone/>
            </a:pP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помогать, проявляют безразличие к интересам своего</a:t>
            </a:r>
          </a:p>
          <a:p>
            <a:pPr algn="just">
              <a:buNone/>
            </a:pPr>
            <a:r>
              <a:rPr lang="ru-RU" sz="7200" i="1" dirty="0">
                <a:latin typeface="Times New Roman" pitchFamily="18" charset="0"/>
                <a:cs typeface="Times New Roman" pitchFamily="18" charset="0"/>
              </a:rPr>
              <a:t>ребенка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83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951" y="135924"/>
            <a:ext cx="8843562" cy="50953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работы проектной группы</a:t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600636" y="951469"/>
            <a:ext cx="2031354" cy="1767017"/>
          </a:xfrm>
          <a:noFill/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4000" dirty="0"/>
          </a:p>
          <a:p>
            <a:pPr algn="just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7398FFB-4616-4EE3-85A6-7CFE79CFBA54}"/>
              </a:ext>
            </a:extLst>
          </p:cNvPr>
          <p:cNvSpPr/>
          <p:nvPr/>
        </p:nvSpPr>
        <p:spPr>
          <a:xfrm>
            <a:off x="400260" y="963825"/>
            <a:ext cx="2940908" cy="30549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Организационный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формирование проектной группы, участие в обучающих вебинарах ФИРО РАНХиГС,  формирование группы детей, работа с родителями и классным руководителем коррекционного класса.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E8B3BFB-402B-4CE9-A33B-1BEEBDD6F0C6}"/>
              </a:ext>
            </a:extLst>
          </p:cNvPr>
          <p:cNvSpPr/>
          <p:nvPr/>
        </p:nvSpPr>
        <p:spPr>
          <a:xfrm>
            <a:off x="3499629" y="951469"/>
            <a:ext cx="3291741" cy="53553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Проектировочный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диагностика детей, выявление интересов детей, составление рекомендаций по организации ИОМ.</a:t>
            </a:r>
          </a:p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построении ИОМ выбрана технология «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образовательное путешествие» 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Были разработаны: 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 индивидуальных и 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 групповых образовательных маршрута.  </a:t>
            </a:r>
          </a:p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Группы сложились по интересам и личным инициативам детей</a:t>
            </a: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293A729-A15E-4074-98BA-30FC47769C62}"/>
              </a:ext>
            </a:extLst>
          </p:cNvPr>
          <p:cNvSpPr/>
          <p:nvPr/>
        </p:nvSpPr>
        <p:spPr>
          <a:xfrm>
            <a:off x="6955165" y="951469"/>
            <a:ext cx="4874132" cy="3387338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Групповые маршруты дали нам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двойной  положительный эффект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lvl="0" indent="-514350" algn="just">
              <a:lnSpc>
                <a:spcPct val="120000"/>
              </a:lnSpc>
              <a:spcBef>
                <a:spcPct val="0"/>
              </a:spcBef>
              <a:buAutoNum type="arabicPeriod"/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Образовательная составляющая-получение новых знаний, нового опыта, умение работать с информацией.</a:t>
            </a:r>
          </a:p>
          <a:p>
            <a:pPr marL="514350" lvl="0" indent="-514350" algn="just">
              <a:lnSpc>
                <a:spcPct val="120000"/>
              </a:lnSpc>
              <a:spcBef>
                <a:spcPct val="0"/>
              </a:spcBef>
              <a:buAutoNum type="arabicPeriod"/>
              <a:defRPr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Умение работать в команде - договариваться, помогать друг другу, находить компромиссы, общаться и дружит  (</a:t>
            </a:r>
            <a:r>
              <a:rPr lang="ru-RU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последнее крайне актуально для наших пятиклассников!)</a:t>
            </a:r>
          </a:p>
        </p:txBody>
      </p:sp>
      <p:pic>
        <p:nvPicPr>
          <p:cNvPr id="8" name="Picture 2" descr="&amp;Bcy;&amp;icy;&amp;zcy;&amp;ncy;&amp;iecy;&amp;scy;&amp;mcy;&amp;iecy;&amp;ncy;, &amp;pcy;&amp;ocy;&amp;dcy;&amp;ncy;&amp;icy;&amp;mcy;&amp;acy;&amp;yacy;&amp;scy;&amp;softcy; &amp;pcy;&amp;ocy; &amp;lcy;&amp;iecy;&amp;scy;&amp;tcy;&amp;ncy;&amp;icy;&amp;tscy;&amp;iecy; - &amp;Scy;&amp;tcy;&amp;ocy;&amp;kcy;&amp;ocy;&amp;vcy;&amp;ocy;&amp;iecy; &amp;fcy;&amp;ocy;&amp;tcy;&amp;ocy; photograph…">
            <a:extLst>
              <a:ext uri="{FF2B5EF4-FFF2-40B4-BE49-F238E27FC236}">
                <a16:creationId xmlns:a16="http://schemas.microsoft.com/office/drawing/2014/main" xmlns="" id="{D020836D-ED8E-46C6-B0A3-1D9F93525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31" y="4337131"/>
            <a:ext cx="2994206" cy="2395364"/>
          </a:xfrm>
          <a:prstGeom prst="rect">
            <a:avLst/>
          </a:prstGeom>
          <a:noFill/>
        </p:spPr>
      </p:pic>
      <p:pic>
        <p:nvPicPr>
          <p:cNvPr id="10" name="Рисунок 9" descr="Изображение выглядит как игру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178F95EC-4D42-409E-A8A2-47D697FE11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062" y="4372112"/>
            <a:ext cx="4855235" cy="245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333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951" y="135924"/>
            <a:ext cx="8843562" cy="50953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работы проектной группы</a:t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600636" y="951469"/>
            <a:ext cx="2031354" cy="1767017"/>
          </a:xfrm>
          <a:noFill/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4000" dirty="0"/>
          </a:p>
          <a:p>
            <a:pPr algn="just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7398FFB-4616-4EE3-85A6-7CFE79CFBA54}"/>
              </a:ext>
            </a:extLst>
          </p:cNvPr>
          <p:cNvSpPr/>
          <p:nvPr/>
        </p:nvSpPr>
        <p:spPr>
          <a:xfrm>
            <a:off x="5511114" y="790832"/>
            <a:ext cx="2940908" cy="17253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Презентационный: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презентация  итогов работы на маршрутах (открытое заседание клуба путешественников)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F060C49-CBB0-4B22-BDB4-BC25E8C4C17C}"/>
              </a:ext>
            </a:extLst>
          </p:cNvPr>
          <p:cNvSpPr/>
          <p:nvPr/>
        </p:nvSpPr>
        <p:spPr>
          <a:xfrm>
            <a:off x="8769421" y="1078231"/>
            <a:ext cx="3262183" cy="1392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Контрольно-аналитический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подведение итогов, экспертиза проделанной работы;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D94A223-6AA1-49EE-93D7-A49E1C614BDF}"/>
              </a:ext>
            </a:extLst>
          </p:cNvPr>
          <p:cNvSpPr/>
          <p:nvPr/>
        </p:nvSpPr>
        <p:spPr>
          <a:xfrm>
            <a:off x="9720651" y="2917047"/>
            <a:ext cx="2261283" cy="30549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Рефлексивный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рефлексивные семинары с педагогами, собрания с родителями, планирование дальнейшей работы с детьми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2229579-6718-4947-9A19-45F0AFB1462F}"/>
              </a:ext>
            </a:extLst>
          </p:cNvPr>
          <p:cNvSpPr/>
          <p:nvPr/>
        </p:nvSpPr>
        <p:spPr>
          <a:xfrm>
            <a:off x="210066" y="790832"/>
            <a:ext cx="5115696" cy="5381730"/>
          </a:xfrm>
          <a:prstGeom prst="rect">
            <a:avLst/>
          </a:prstGeom>
          <a:solidFill>
            <a:srgbClr val="FFFF99"/>
          </a:solidFill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 Деятельностный: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разработка с детьми образовательных маршрутов (по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технологии «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образовательное путешествие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»),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определение партнеров (администрация школы, администрация клуба, Томская областная универсальная научная библиотека имени А. С. Пушкина, Музей истории Томска, Музей под открытым небом «Казачий острог»), 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расширение модели образовательной среды (составили план экскурсий, мастер-классов, встреч с интересными людьми,  участия ребят в конкурсах и фестивалях, организация образовательных событий и социальных проб)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прохождение образовательных маршрутов (педагоги выступают в роли тьюторов)</a:t>
            </a:r>
          </a:p>
        </p:txBody>
      </p:sp>
      <p:pic>
        <p:nvPicPr>
          <p:cNvPr id="10" name="Picture 4" descr="https://sun9-15.userapi.com/c855636/v855636660/f3bae/-rsJVS9iJF8.jpg">
            <a:extLst>
              <a:ext uri="{FF2B5EF4-FFF2-40B4-BE49-F238E27FC236}">
                <a16:creationId xmlns:a16="http://schemas.microsoft.com/office/drawing/2014/main" xmlns="" id="{B1527AF5-C457-42CB-9502-B2924CE11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1114" y="3065218"/>
            <a:ext cx="3781168" cy="2553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806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172994"/>
            <a:ext cx="10972800" cy="39504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cs typeface="Times New Roman" pitchFamily="18" charset="0"/>
              </a:rPr>
              <a:t>Технология «Образовательное путешествие»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3" y="667266"/>
            <a:ext cx="7512906" cy="6017740"/>
          </a:xfrm>
          <a:solidFill>
            <a:srgbClr val="66FF66"/>
          </a:solidFill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Погружение в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технологию «образовательное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путешествие»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пробные шаги через игру «Загадки старого города»</a:t>
            </a:r>
          </a:p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Построение индивидуальных  и групповых образовательных маршрутов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дети отвечают на вопросы: «Что ты хочешь узнать?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тебе об этом уже известно?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помочь в поиске ответов?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уда 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сходить ?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еще можно искать информацию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интересной для тебя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теме?»  и т.п.). В групповых образовательных маршрутах, каждый ребенок находит свои ответы.</a:t>
            </a:r>
          </a:p>
          <a:p>
            <a:pPr>
              <a:buNone/>
            </a:pP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Например: образовательный маршрут «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Город,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я живу»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 несколько 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направлений: </a:t>
            </a:r>
          </a:p>
          <a:p>
            <a:pPr marL="457200" indent="-457200">
              <a:buAutoNum type="arabicPeriod"/>
            </a:pP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Достопримечательности моего города. </a:t>
            </a:r>
          </a:p>
          <a:p>
            <a:pPr marL="457200" indent="-457200">
              <a:buAutoNum type="arabicPeriod"/>
            </a:pP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Улица,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которой я живу.</a:t>
            </a:r>
          </a:p>
          <a:p>
            <a:pPr marL="457200" indent="-457200">
              <a:buAutoNum type="arabicPeriod"/>
            </a:pP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«Ребята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нашего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двора»,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мы 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играем.</a:t>
            </a:r>
            <a:endParaRPr lang="ru-RU" sz="1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Самостоятельная  работа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образовательных маршрутах (педагоги в роли тьюторов, активное участие классного руководителя и ребят из детского актива клуба). </a:t>
            </a:r>
          </a:p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 результата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предоставление продукта творческой деятельности</a:t>
            </a:r>
          </a:p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итогов работы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маршруте, определение дальнейших планов деятельности  </a:t>
            </a:r>
          </a:p>
        </p:txBody>
      </p:sp>
      <p:pic>
        <p:nvPicPr>
          <p:cNvPr id="11" name="Рисунок 10" descr="Изображение выглядит как игрушк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53F79F32-2C12-4E78-B0AC-9B41886C6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963" y="667267"/>
            <a:ext cx="2409506" cy="29186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5995F14-8259-4C8C-82BA-3C1F365D84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352" y="3585878"/>
            <a:ext cx="3757059" cy="29755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908" y="383059"/>
            <a:ext cx="3107844" cy="3768811"/>
          </a:xfrm>
          <a:solidFill>
            <a:srgbClr val="FFFF99"/>
          </a:solidFill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Каждой команде или индивидуальным участникам мы предложили выбрать конверт с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заданием.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конверте: фотография, задание и памятка «Алгоритм образовательного путешествия». Задача команды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составить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 своего путешествия, побывать  на месте и выполнить задание.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652" y="861943"/>
            <a:ext cx="4322208" cy="319143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6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 задания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«Этот старый снимок сделан с  самой высокой точки нашего города. Место очень интересное и достопримечательное. 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из вас тоже стоял на этом месте. 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здания сохранились, а что изменилось?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Давайте вместе с вами в этом разберемся! 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Подумайте, где стоял фотограф много лет назад.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Повторите его творческий путь! </a:t>
            </a: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Порадуйте нас своими снимками и размышлениями на 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тему, </a:t>
            </a:r>
            <a:endParaRPr lang="ru-RU" sz="6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времена меняют города.</a:t>
            </a:r>
          </a:p>
          <a:p>
            <a:pPr algn="ctr">
              <a:buNone/>
            </a:pPr>
            <a:r>
              <a:rPr lang="ru-RU" sz="6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Желаем Удачи!</a:t>
            </a:r>
            <a:endParaRPr lang="ru-RU" sz="6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:\a0009f24b37f.jpg"/>
          <p:cNvPicPr/>
          <p:nvPr/>
        </p:nvPicPr>
        <p:blipFill>
          <a:blip r:embed="rId2" cstate="print"/>
          <a:srcRect t="17794"/>
          <a:stretch>
            <a:fillRect/>
          </a:stretch>
        </p:blipFill>
        <p:spPr bwMode="auto">
          <a:xfrm>
            <a:off x="8130990" y="1371601"/>
            <a:ext cx="3576919" cy="2250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7888941" y="3863788"/>
            <a:ext cx="4025151" cy="27163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Пример  выполнения задания</a:t>
            </a:r>
            <a:endParaRPr kumimoji="0" lang="ru-RU" sz="5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6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«Фото сделано с исторического мета нашего города.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6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Это  место называется Воскресенская гора.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6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Мы узнали, что именно здесь на горе был основан город, здесь была крепость, </a:t>
            </a:r>
            <a:r>
              <a:rPr kumimoji="0" lang="ru-RU" sz="5600" b="0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 под горой жили простые люди.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600" b="0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На старом фото уже город. На современной фотографии многих домой уже нет и на их месте построены современные здания,  </a:t>
            </a:r>
            <a:r>
              <a:rPr lang="ru-RU" sz="5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kumimoji="0" lang="ru-RU" sz="5600" b="0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5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есть и те, которые сохранились.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600" b="0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Сегодня это центр города Томска. Мы решили выяснить какие дома есть на обеих фотографиях и что в них находится сейчас» </a:t>
            </a:r>
            <a:endParaRPr kumimoji="0" lang="ru-RU" sz="56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https://sun9-17.userapi.com/CV0PIe1cr1JtHxF91wESo0Zc6uA_YfwD8oZCyQ/dJWi3iCRb6M.jpg"/>
          <p:cNvPicPr>
            <a:picLocks noChangeAspect="1" noChangeArrowheads="1"/>
          </p:cNvPicPr>
          <p:nvPr/>
        </p:nvPicPr>
        <p:blipFill>
          <a:blip r:embed="rId3" cstate="print"/>
          <a:srcRect t="16928" r="17192"/>
          <a:stretch>
            <a:fillRect/>
          </a:stretch>
        </p:blipFill>
        <p:spPr bwMode="auto">
          <a:xfrm>
            <a:off x="4496699" y="4295427"/>
            <a:ext cx="3109196" cy="2339327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848740" y="4393917"/>
            <a:ext cx="3364914" cy="246408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Шпаргалка путешественников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построения маршрута.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искать?  ______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искать? _____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об этом знаем? _____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будем искать (добывать информацию)?_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 этой информацией будем делать? ____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презентуем свое путешествие? __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83DF4C8-37EF-48C8-A8C2-C951D3EFE618}"/>
              </a:ext>
            </a:extLst>
          </p:cNvPr>
          <p:cNvSpPr/>
          <p:nvPr/>
        </p:nvSpPr>
        <p:spPr>
          <a:xfrm>
            <a:off x="3714651" y="158231"/>
            <a:ext cx="6634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- путешествие «Загадки старого города» 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55575" y="461684"/>
            <a:ext cx="11444756" cy="5994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Самостоятельная работа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команд и участников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прохождение командами (индивидуальными участниками)  образовательных маршрутов, работа с информацией, мастер-классы,</a:t>
            </a:r>
            <a:r>
              <a:rPr kumimoji="0" lang="ru-RU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экскурсии, участие в конкурсах, образовательные события, общение, знакомства и т.п</a:t>
            </a:r>
            <a:r>
              <a:rPr kumimoji="0" lang="ru-RU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Например:</a:t>
            </a:r>
            <a:endParaRPr kumimoji="0" lang="ru-RU" sz="2400" b="1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>
                <a:latin typeface="+mj-lt"/>
                <a:ea typeface="+mj-ea"/>
                <a:cs typeface="+mj-cs"/>
              </a:rPr>
              <a:t>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205319" y="1349190"/>
            <a:ext cx="5925671" cy="2559422"/>
          </a:xfrm>
          <a:solidFill>
            <a:srgbClr val="92D050">
              <a:alpha val="38000"/>
            </a:srgbClr>
          </a:solidFill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рамках образовательного путешествия «Поговорим о моде» был организован мастер-класс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«Коса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девичья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краса»</a:t>
            </a:r>
          </a:p>
          <a:p>
            <a:pPr lvl="0" algn="just"/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рамках «Путешествия в мир профессий» провели игровую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программу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«От игры к будущей профессии»</a:t>
            </a:r>
          </a:p>
          <a:p>
            <a:pPr lvl="0" algn="just">
              <a:defRPr/>
            </a:pP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образовательного путешествия «Профессия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ди-джей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 праздник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рождения </a:t>
            </a:r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класса»</a:t>
            </a:r>
          </a:p>
          <a:p>
            <a:pPr lvl="0"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35108" y="6361677"/>
            <a:ext cx="10972800" cy="352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Все образовательные события организованы с учетом тематики образовательных путешествий или реальных интересов команд/участников</a:t>
            </a:r>
            <a:endParaRPr kumimoji="0" lang="ru-RU" sz="200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>
                <a:latin typeface="+mj-lt"/>
                <a:ea typeface="+mj-ea"/>
                <a:cs typeface="+mj-cs"/>
              </a:rPr>
              <a:t>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https://sun9-76.userapi.com/6aFm_NlzszoXcyfV3pmlD25ehrbUPBI8jDWCpQ/mcwVf47hztg.jpg"/>
          <p:cNvPicPr>
            <a:picLocks noChangeAspect="1" noChangeArrowheads="1"/>
          </p:cNvPicPr>
          <p:nvPr/>
        </p:nvPicPr>
        <p:blipFill>
          <a:blip r:embed="rId2" cstate="print"/>
          <a:srcRect t="24910"/>
          <a:stretch>
            <a:fillRect/>
          </a:stretch>
        </p:blipFill>
        <p:spPr bwMode="auto">
          <a:xfrm>
            <a:off x="8431372" y="1290921"/>
            <a:ext cx="3310965" cy="1864659"/>
          </a:xfrm>
          <a:prstGeom prst="rect">
            <a:avLst/>
          </a:prstGeom>
          <a:noFill/>
        </p:spPr>
      </p:pic>
      <p:sp>
        <p:nvSpPr>
          <p:cNvPr id="10" name="Содержимое 5"/>
          <p:cNvSpPr txBox="1">
            <a:spLocks/>
          </p:cNvSpPr>
          <p:nvPr/>
        </p:nvSpPr>
        <p:spPr>
          <a:xfrm>
            <a:off x="1882589" y="1779498"/>
            <a:ext cx="6042211" cy="1707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8" name="Picture 4" descr="https://sun9-56.userapi.com/4qsKJUjH56LA1XosQZAYj53oxqeC_Z3G1l_6tA/RS0zHqrdu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42" y="1595721"/>
            <a:ext cx="1931335" cy="3433483"/>
          </a:xfrm>
          <a:prstGeom prst="rect">
            <a:avLst/>
          </a:prstGeom>
          <a:noFill/>
        </p:spPr>
      </p:pic>
      <p:sp>
        <p:nvSpPr>
          <p:cNvPr id="12" name="Содержимое 5"/>
          <p:cNvSpPr txBox="1">
            <a:spLocks/>
          </p:cNvSpPr>
          <p:nvPr/>
        </p:nvSpPr>
        <p:spPr>
          <a:xfrm>
            <a:off x="2088779" y="2756653"/>
            <a:ext cx="6122895" cy="972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5"/>
          <p:cNvSpPr txBox="1">
            <a:spLocks/>
          </p:cNvSpPr>
          <p:nvPr/>
        </p:nvSpPr>
        <p:spPr>
          <a:xfrm>
            <a:off x="4930590" y="3841380"/>
            <a:ext cx="4016188" cy="2111187"/>
          </a:xfrm>
          <a:prstGeom prst="rect">
            <a:avLst/>
          </a:prstGeom>
          <a:solidFill>
            <a:schemeClr val="accent6">
              <a:lumMod val="40000"/>
              <a:lumOff val="60000"/>
              <a:alpha val="69000"/>
            </a:schemeClr>
          </a:solidFill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9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Ребята-участники </a:t>
            </a:r>
            <a:r>
              <a:rPr kumimoji="0" lang="ru-RU" sz="29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проекта попробовали себя не только в роли участников, но и организаторов , ведущих, </a:t>
            </a:r>
            <a:r>
              <a:rPr kumimoji="0" lang="ru-RU" sz="29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игротехников</a:t>
            </a:r>
            <a:r>
              <a:rPr kumimoji="0" lang="ru-RU" sz="29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2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например в </a:t>
            </a:r>
            <a:r>
              <a:rPr lang="ru-RU" sz="29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общеклубном</a:t>
            </a:r>
            <a:r>
              <a:rPr lang="ru-RU" sz="2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празднике </a:t>
            </a:r>
            <a:r>
              <a:rPr lang="ru-RU" sz="2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«Широкая Масленица»</a:t>
            </a:r>
            <a:endParaRPr kumimoji="0" lang="ru-RU" sz="29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9" name="Picture 5" descr="C:\Users\Петрова\Desktop\Никита\Фото Яна Александровна\Счастливые дети\DSC_0285.JPG"/>
          <p:cNvPicPr>
            <a:picLocks noChangeAspect="1" noChangeArrowheads="1"/>
          </p:cNvPicPr>
          <p:nvPr/>
        </p:nvPicPr>
        <p:blipFill>
          <a:blip r:embed="rId4" cstate="print"/>
          <a:srcRect l="11589" t="31101" r="14744" b="14784"/>
          <a:stretch>
            <a:fillRect/>
          </a:stretch>
        </p:blipFill>
        <p:spPr bwMode="auto">
          <a:xfrm>
            <a:off x="1228165" y="4136557"/>
            <a:ext cx="3648635" cy="1780153"/>
          </a:xfrm>
          <a:prstGeom prst="rect">
            <a:avLst/>
          </a:prstGeom>
          <a:noFill/>
        </p:spPr>
      </p:pic>
      <p:sp>
        <p:nvSpPr>
          <p:cNvPr id="6151" name="AutoShape 7" descr="blob:https://web.whatsapp.com/0662ac55-6ea3-48db-ab61-ea900ea17f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C:\Users\Петрова\Downloads\WhatsApp Image 2020-10-28 at 12.08.06.jpeg"/>
          <p:cNvPicPr>
            <a:picLocks noChangeAspect="1" noChangeArrowheads="1"/>
          </p:cNvPicPr>
          <p:nvPr/>
        </p:nvPicPr>
        <p:blipFill>
          <a:blip r:embed="rId5"/>
          <a:srcRect l="21838" t="12026" r="30368" b="4314"/>
          <a:stretch>
            <a:fillRect/>
          </a:stretch>
        </p:blipFill>
        <p:spPr bwMode="auto">
          <a:xfrm>
            <a:off x="9086432" y="3209364"/>
            <a:ext cx="2968157" cy="29224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635" y="0"/>
            <a:ext cx="109728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результатов</a:t>
            </a:r>
            <a:b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того что получилось, какой новый опыт получен </a:t>
            </a:r>
            <a:b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что с этим опытом можно делать дальше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8854" y="1143000"/>
            <a:ext cx="5805899" cy="5427482"/>
          </a:xfrm>
          <a:solidFill>
            <a:schemeClr val="accent5">
              <a:lumMod val="40000"/>
              <a:lumOff val="60000"/>
              <a:alpha val="27000"/>
            </a:schemeClr>
          </a:solidFill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Вероника, 16 лет, </a:t>
            </a:r>
          </a:p>
          <a:p>
            <a:pPr algn="ctr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выпускница детского объединения «Школа интересных дел»</a:t>
            </a:r>
          </a:p>
          <a:p>
            <a:pPr algn="ctr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Анкета на входе.</a:t>
            </a:r>
          </a:p>
          <a:p>
            <a:pPr algn="ctr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Раздел «Моя будущая профессия»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Я хочу стать графическим дизайнером или возможно учителем, все решат экзамены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возможность поступить на бюджетное место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Вероника имеет большой опыт участия в праздничных игровых программах в качестве ведущего, была вожатой в летнем лагере, умеет заинтересовать детей, организовать игру. </a:t>
            </a: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Умеет найти компромисс в споре, инициативна, прислушивается к советам, и сама может оказать поддержку как словом так и делом. </a:t>
            </a: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Её желание стать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дизайнером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было немного неожиданным (была уверенность, что девушка  выберет профессию учителя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)… 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Образовательное путешествие Вероники «Куда пойти учиться».</a:t>
            </a:r>
          </a:p>
          <a:p>
            <a:pPr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Почему именно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такой маршрут? Потому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что:</a:t>
            </a:r>
          </a:p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был страх не поступить на бюджетное место, </a:t>
            </a:r>
          </a:p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присутствовало волнение в выборе учебного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заведения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самое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главное -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было,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чтобы все интересы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сошлись: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«Хочу стать дизайнером + хочу учиться бесплатно»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88634" y="1143001"/>
            <a:ext cx="5805899" cy="5427482"/>
          </a:xfrm>
          <a:solidFill>
            <a:srgbClr val="92D050">
              <a:alpha val="21000"/>
            </a:srgb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 получилось!</a:t>
            </a:r>
          </a:p>
          <a:p>
            <a:pPr algn="just"/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Вероника  приняла участие в конкурсе </a:t>
            </a:r>
          </a:p>
          <a:p>
            <a:pPr algn="just">
              <a:buNone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«Надежды нашего дома», в номинации «Инструктор летнего лагеря» собрала свое  творческое </a:t>
            </a:r>
            <a:r>
              <a:rPr lang="ru-RU" sz="1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итогам образовательного путешествия Вероника выбрала место учебы и сегодня она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студентка 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 курса Томского </a:t>
            </a:r>
            <a:r>
              <a:rPr lang="ru-RU" sz="1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экономико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промышленного техникума.</a:t>
            </a:r>
          </a:p>
        </p:txBody>
      </p:sp>
      <p:pic>
        <p:nvPicPr>
          <p:cNvPr id="4099" name="Picture 3" descr="C:\Users\Петрова\Desktop\портфолио вероникаp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043" y="2224216"/>
            <a:ext cx="4147924" cy="2932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</TotalTime>
  <Words>1825</Words>
  <Application>Microsoft Office PowerPoint</Application>
  <PresentationFormat>Широкоэкранный</PresentationFormat>
  <Paragraphs>204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Историческая справка</vt:lpstr>
      <vt:lpstr>Формирование состава участников проекта</vt:lpstr>
      <vt:lpstr> Этапы работы проектной группы   </vt:lpstr>
      <vt:lpstr> Этапы работы проектной группы   </vt:lpstr>
      <vt:lpstr>Технология «Образовательное путешествие»</vt:lpstr>
      <vt:lpstr>Каждой команде или индивидуальным участникам мы предложили выбрать конверт с заданием. В конверте: фотография, задание и памятка «Алгоритм образовательного путешествия». Задача команды - составить алгоритм своего путешествия, побывать  на месте и выполнить задание.</vt:lpstr>
      <vt:lpstr>Презентация PowerPoint</vt:lpstr>
      <vt:lpstr>Презентация результатов представление того что получилось, какой новый опыт получен  и что с этим опытом можно делать дальше</vt:lpstr>
      <vt:lpstr>Савелий,  14 лет.  Этап проектировочный  из  анкеты,  раздел «Самоанализ»,   </vt:lpstr>
      <vt:lpstr>Отзывы участников проекта:</vt:lpstr>
      <vt:lpstr> Подводя итоги участия в проекте, можно сделать выводы: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НАУЧНО-ИССЛЕДОВАТЕЛЬСКИЙ ПРОЕКТ Самореализация детей, находящихся в трудной жизненной ситуации</dc:title>
  <dc:creator>USER</dc:creator>
  <cp:lastModifiedBy>Пользователь Windows</cp:lastModifiedBy>
  <cp:revision>41</cp:revision>
  <dcterms:created xsi:type="dcterms:W3CDTF">2020-10-27T04:56:46Z</dcterms:created>
  <dcterms:modified xsi:type="dcterms:W3CDTF">2020-10-28T14:52:22Z</dcterms:modified>
</cp:coreProperties>
</file>