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72" r:id="rId1"/>
  </p:sldMasterIdLst>
  <p:sldIdLst>
    <p:sldId id="256" r:id="rId2"/>
    <p:sldId id="257" r:id="rId3"/>
    <p:sldId id="262" r:id="rId4"/>
    <p:sldId id="263" r:id="rId5"/>
    <p:sldId id="259" r:id="rId6"/>
    <p:sldId id="264" r:id="rId7"/>
    <p:sldId id="260" r:id="rId8"/>
    <p:sldId id="265" r:id="rId9"/>
    <p:sldId id="266" r:id="rId10"/>
    <p:sldId id="267" r:id="rId11"/>
    <p:sldId id="261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10/30/2020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8560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10/30/2020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37306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10/30/2020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1811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10/30/2020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7910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10/30/2020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7380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10/30/2020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0022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10/30/2020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59255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10/30/2020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58770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10/30/2020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2813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10/30/2020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7163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87DE6118-2437-4B30-8E3C-4D2BE6020583}" type="datetimeFigureOut">
              <a:rPr lang="en-US" smtClean="0"/>
              <a:pPr/>
              <a:t>10/30/2020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12221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E6118-2437-4B30-8E3C-4D2BE6020583}" type="datetimeFigureOut">
              <a:rPr lang="en-US" smtClean="0"/>
              <a:pPr/>
              <a:t>10/30/2020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6892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33601" y="1494602"/>
            <a:ext cx="7454900" cy="193439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dirty="0">
                <a:solidFill>
                  <a:srgbClr val="7030A0"/>
                </a:solidFill>
              </a:rPr>
              <a:t>«Разработка и апробация моделей </a:t>
            </a:r>
            <a:br>
              <a:rPr lang="ru-RU" sz="2400" b="1" dirty="0">
                <a:solidFill>
                  <a:srgbClr val="7030A0"/>
                </a:solidFill>
              </a:rPr>
            </a:br>
            <a:r>
              <a:rPr lang="ru-RU" sz="2400" b="1" dirty="0">
                <a:solidFill>
                  <a:srgbClr val="7030A0"/>
                </a:solidFill>
              </a:rPr>
              <a:t>социальной самореализации детей, </a:t>
            </a:r>
            <a:br>
              <a:rPr lang="ru-RU" sz="2400" b="1" dirty="0">
                <a:solidFill>
                  <a:srgbClr val="7030A0"/>
                </a:solidFill>
              </a:rPr>
            </a:br>
            <a:r>
              <a:rPr lang="ru-RU" sz="2400" b="1" dirty="0">
                <a:solidFill>
                  <a:srgbClr val="7030A0"/>
                </a:solidFill>
              </a:rPr>
              <a:t>находящихся в трудной жизненной ситуации, </a:t>
            </a:r>
            <a:br>
              <a:rPr lang="ru-RU" sz="2400" b="1" dirty="0">
                <a:solidFill>
                  <a:srgbClr val="7030A0"/>
                </a:solidFill>
              </a:rPr>
            </a:br>
            <a:r>
              <a:rPr lang="ru-RU" sz="2400" b="1" dirty="0">
                <a:solidFill>
                  <a:srgbClr val="7030A0"/>
                </a:solidFill>
              </a:rPr>
              <a:t>в сфере дополнительного образования»</a:t>
            </a:r>
            <a:br>
              <a:rPr lang="ru-RU" sz="2400" b="1" dirty="0">
                <a:solidFill>
                  <a:srgbClr val="7030A0"/>
                </a:solidFill>
              </a:rPr>
            </a:br>
            <a:r>
              <a:rPr lang="ru-RU" sz="2400" b="1" dirty="0">
                <a:solidFill>
                  <a:srgbClr val="7030A0"/>
                </a:solidFill>
              </a:rPr>
              <a:t>Из опыта работы </a:t>
            </a:r>
            <a:r>
              <a:rPr lang="ru-RU" sz="2400" b="1" dirty="0" smtClean="0">
                <a:solidFill>
                  <a:srgbClr val="7030A0"/>
                </a:solidFill>
              </a:rPr>
              <a:t>МНОГОПРОФИЛЬНОГО детского </a:t>
            </a:r>
            <a:r>
              <a:rPr lang="ru-RU" sz="2400" b="1" dirty="0">
                <a:solidFill>
                  <a:srgbClr val="7030A0"/>
                </a:solidFill>
              </a:rPr>
              <a:t>клуба «фрегат»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48373" y="4457701"/>
            <a:ext cx="6831673" cy="624427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7030A0"/>
                </a:solidFill>
              </a:rPr>
              <a:t>МАОУ ДО ДДТ «У Белого озера», г. Томск, 2020</a:t>
            </a:r>
          </a:p>
        </p:txBody>
      </p:sp>
      <p:pic>
        <p:nvPicPr>
          <p:cNvPr id="4" name="Picture 2" descr="http://do-5-11-individ.firo-nir.ru/images/ranep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9086" y="247426"/>
            <a:ext cx="2610921" cy="624427"/>
          </a:xfrm>
          <a:prstGeom prst="rect">
            <a:avLst/>
          </a:prstGeom>
          <a:noFill/>
        </p:spPr>
      </p:pic>
      <p:pic>
        <p:nvPicPr>
          <p:cNvPr id="5" name="Изображение 1" descr="logo_ddt"/>
          <p:cNvPicPr/>
          <p:nvPr/>
        </p:nvPicPr>
        <p:blipFill>
          <a:blip r:embed="rId3"/>
          <a:stretch>
            <a:fillRect/>
          </a:stretch>
        </p:blipFill>
        <p:spPr>
          <a:xfrm>
            <a:off x="9588500" y="220167"/>
            <a:ext cx="2304414" cy="2230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6883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957B029-0D68-43F6-899D-2AC94E5BFB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1117600"/>
            <a:ext cx="9603275" cy="736154"/>
          </a:xfrm>
        </p:spPr>
        <p:txBody>
          <a:bodyPr/>
          <a:lstStyle/>
          <a:p>
            <a:r>
              <a:rPr lang="ru-RU" b="1" dirty="0">
                <a:solidFill>
                  <a:srgbClr val="7030A0"/>
                </a:solidFill>
              </a:rPr>
              <a:t>Выводы по результатам участия в проекте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43F555D-8591-4343-9928-D5D62DED78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1401" y="2015732"/>
            <a:ext cx="10013454" cy="4118368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2600" b="1" dirty="0">
                <a:solidFill>
                  <a:srgbClr val="7030A0"/>
                </a:solidFill>
              </a:rPr>
              <a:t>Клуб Фрегат обладает </a:t>
            </a:r>
            <a:r>
              <a:rPr lang="ru-RU" sz="2600" b="1" dirty="0" smtClean="0">
                <a:solidFill>
                  <a:srgbClr val="7030A0"/>
                </a:solidFill>
              </a:rPr>
              <a:t>комплексом ресурсов (кадровых, материально-технических, организационно-педагогических, программных) для </a:t>
            </a:r>
            <a:r>
              <a:rPr lang="ru-RU" sz="2600" b="1" dirty="0">
                <a:solidFill>
                  <a:srgbClr val="7030A0"/>
                </a:solidFill>
              </a:rPr>
              <a:t>работы с определенными категориями детей, находящихся в ТЖС (подростками с отклоняющимся поведением, особенно мальчишками)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2600" b="1" dirty="0">
                <a:solidFill>
                  <a:srgbClr val="7030A0"/>
                </a:solidFill>
              </a:rPr>
              <a:t>Для привлечения таких ребят в клуб необходимо </a:t>
            </a:r>
            <a:r>
              <a:rPr lang="ru-RU" sz="2600" b="1" dirty="0" smtClean="0">
                <a:solidFill>
                  <a:srgbClr val="7030A0"/>
                </a:solidFill>
              </a:rPr>
              <a:t>организовать сетевое взаимодействие, в том числе, </a:t>
            </a:r>
            <a:r>
              <a:rPr lang="ru-RU" sz="2600" b="1" dirty="0">
                <a:solidFill>
                  <a:srgbClr val="7030A0"/>
                </a:solidFill>
              </a:rPr>
              <a:t>с органами, отвечающими за таких </a:t>
            </a:r>
            <a:r>
              <a:rPr lang="ru-RU" sz="2600" b="1" dirty="0" smtClean="0">
                <a:solidFill>
                  <a:srgbClr val="7030A0"/>
                </a:solidFill>
              </a:rPr>
              <a:t>детей, выработать </a:t>
            </a:r>
            <a:r>
              <a:rPr lang="ru-RU" sz="2600" b="1" dirty="0">
                <a:solidFill>
                  <a:srgbClr val="7030A0"/>
                </a:solidFill>
              </a:rPr>
              <a:t>алгоритмы взаимодействия всех структур  </a:t>
            </a:r>
          </a:p>
        </p:txBody>
      </p:sp>
    </p:spTree>
    <p:extLst>
      <p:ext uri="{BB962C8B-B14F-4D97-AF65-F5344CB8AC3E}">
        <p14:creationId xmlns:p14="http://schemas.microsoft.com/office/powerpoint/2010/main" val="38308596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5575301" y="292100"/>
            <a:ext cx="6616700" cy="1711325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7030A0"/>
                </a:solidFill>
              </a:rPr>
              <a:t>Спасибо за внимание!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1" t="9731" b="7970"/>
          <a:stretch/>
        </p:blipFill>
        <p:spPr>
          <a:xfrm>
            <a:off x="3530600" y="936305"/>
            <a:ext cx="4931622" cy="5497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4229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rgbClr val="7030A0"/>
                </a:solidFill>
              </a:rPr>
              <a:t>Детский клуб «Фрегат» – структурное подразделение МАОУ ДО ДДТ « У Белого озера»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7400" y="2222500"/>
            <a:ext cx="7137400" cy="364490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ru-RU" sz="2800" b="1" dirty="0">
                <a:solidFill>
                  <a:srgbClr val="7030A0"/>
                </a:solidFill>
              </a:rPr>
              <a:t>Существует уже 45 лет как технический клуб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ru-RU" sz="2800" b="1" dirty="0">
                <a:solidFill>
                  <a:srgbClr val="7030A0"/>
                </a:solidFill>
              </a:rPr>
              <a:t>50 % педагогического состава – мужчины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ru-RU" sz="2800" b="1" dirty="0">
                <a:solidFill>
                  <a:srgbClr val="7030A0"/>
                </a:solidFill>
              </a:rPr>
              <a:t>Более 300 детей занимается в составе объединений 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ru-RU" sz="2800" b="1" dirty="0">
                <a:solidFill>
                  <a:srgbClr val="7030A0"/>
                </a:solidFill>
              </a:rPr>
              <a:t>Основной состав учащихся – дети среднего и старшего школьного звена</a:t>
            </a:r>
          </a:p>
          <a:p>
            <a:endParaRPr lang="ru-RU" dirty="0">
              <a:solidFill>
                <a:srgbClr val="7030A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3269" y="2028495"/>
            <a:ext cx="3149162" cy="4198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5588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1579" y="1143000"/>
            <a:ext cx="9603275" cy="64770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7030A0"/>
                </a:solidFill>
              </a:rPr>
              <a:t>Образовательные программы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41500" y="1790700"/>
            <a:ext cx="9334500" cy="4686300"/>
          </a:xfrm>
        </p:spPr>
        <p:txBody>
          <a:bodyPr>
            <a:normAutofit fontScale="92500"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2800" b="1" dirty="0">
                <a:solidFill>
                  <a:srgbClr val="7030A0"/>
                </a:solidFill>
              </a:rPr>
              <a:t>Реализуется 10 </a:t>
            </a:r>
            <a:r>
              <a:rPr lang="ru-RU" sz="2800" b="1" dirty="0" err="1">
                <a:solidFill>
                  <a:srgbClr val="7030A0"/>
                </a:solidFill>
              </a:rPr>
              <a:t>разноуровневых</a:t>
            </a:r>
            <a:r>
              <a:rPr lang="ru-RU" sz="2800" b="1" dirty="0">
                <a:solidFill>
                  <a:srgbClr val="7030A0"/>
                </a:solidFill>
              </a:rPr>
              <a:t>  общеразвивающих </a:t>
            </a:r>
            <a:r>
              <a:rPr lang="ru-RU" sz="2800" b="1" dirty="0" smtClean="0">
                <a:solidFill>
                  <a:srgbClr val="7030A0"/>
                </a:solidFill>
              </a:rPr>
              <a:t>дополнительных образовательных программ, </a:t>
            </a:r>
            <a:r>
              <a:rPr lang="ru-RU" sz="2800" b="1" dirty="0">
                <a:solidFill>
                  <a:srgbClr val="7030A0"/>
                </a:solidFill>
              </a:rPr>
              <a:t>в том числе: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ru-RU" sz="2400" b="1" dirty="0">
                <a:solidFill>
                  <a:srgbClr val="7030A0"/>
                </a:solidFill>
              </a:rPr>
              <a:t>2 </a:t>
            </a:r>
            <a:r>
              <a:rPr lang="ru-RU" sz="2400" b="1" dirty="0" smtClean="0">
                <a:solidFill>
                  <a:srgbClr val="7030A0"/>
                </a:solidFill>
              </a:rPr>
              <a:t>- технической </a:t>
            </a:r>
            <a:r>
              <a:rPr lang="ru-RU" sz="2400" b="1" dirty="0">
                <a:solidFill>
                  <a:srgbClr val="7030A0"/>
                </a:solidFill>
              </a:rPr>
              <a:t>направленности (лауреаты 1 степени конкурса образовательных </a:t>
            </a:r>
            <a:r>
              <a:rPr lang="ru-RU" sz="2400" b="1" dirty="0" err="1">
                <a:solidFill>
                  <a:srgbClr val="7030A0"/>
                </a:solidFill>
              </a:rPr>
              <a:t>разноуровневых</a:t>
            </a:r>
            <a:r>
              <a:rPr lang="ru-RU" sz="2400" b="1" dirty="0">
                <a:solidFill>
                  <a:srgbClr val="7030A0"/>
                </a:solidFill>
              </a:rPr>
              <a:t> программ)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ru-RU" sz="2400" b="1" dirty="0">
                <a:solidFill>
                  <a:srgbClr val="7030A0"/>
                </a:solidFill>
              </a:rPr>
              <a:t>3 </a:t>
            </a:r>
            <a:r>
              <a:rPr lang="ru-RU" sz="2400" b="1" dirty="0" smtClean="0">
                <a:solidFill>
                  <a:srgbClr val="7030A0"/>
                </a:solidFill>
              </a:rPr>
              <a:t>- художественной </a:t>
            </a:r>
            <a:r>
              <a:rPr lang="ru-RU" sz="2400" b="1" dirty="0">
                <a:solidFill>
                  <a:srgbClr val="7030A0"/>
                </a:solidFill>
              </a:rPr>
              <a:t>направленности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ru-RU" sz="2400" b="1" dirty="0">
                <a:solidFill>
                  <a:srgbClr val="7030A0"/>
                </a:solidFill>
              </a:rPr>
              <a:t>3 </a:t>
            </a:r>
            <a:r>
              <a:rPr lang="ru-RU" sz="2400" b="1" dirty="0" smtClean="0">
                <a:solidFill>
                  <a:srgbClr val="7030A0"/>
                </a:solidFill>
              </a:rPr>
              <a:t>- физкультурно-спортивной </a:t>
            </a:r>
            <a:r>
              <a:rPr lang="ru-RU" sz="2400" b="1" dirty="0">
                <a:solidFill>
                  <a:srgbClr val="7030A0"/>
                </a:solidFill>
              </a:rPr>
              <a:t>направленности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ru-RU" sz="2400" b="1" dirty="0">
                <a:solidFill>
                  <a:srgbClr val="7030A0"/>
                </a:solidFill>
              </a:rPr>
              <a:t>1 </a:t>
            </a:r>
            <a:r>
              <a:rPr lang="ru-RU" sz="2400" b="1" dirty="0" smtClean="0">
                <a:solidFill>
                  <a:srgbClr val="7030A0"/>
                </a:solidFill>
              </a:rPr>
              <a:t>- туристско-краеведческой </a:t>
            </a:r>
            <a:r>
              <a:rPr lang="ru-RU" sz="2400" b="1" dirty="0">
                <a:solidFill>
                  <a:srgbClr val="7030A0"/>
                </a:solidFill>
              </a:rPr>
              <a:t>направленности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ru-RU" sz="2400" b="1" dirty="0">
                <a:solidFill>
                  <a:srgbClr val="7030A0"/>
                </a:solidFill>
              </a:rPr>
              <a:t>1 </a:t>
            </a:r>
            <a:r>
              <a:rPr lang="ru-RU" sz="2400" b="1" dirty="0" smtClean="0">
                <a:solidFill>
                  <a:srgbClr val="7030A0"/>
                </a:solidFill>
              </a:rPr>
              <a:t>- социально-педагогической </a:t>
            </a:r>
            <a:r>
              <a:rPr lang="ru-RU" sz="2400" b="1" dirty="0">
                <a:solidFill>
                  <a:srgbClr val="7030A0"/>
                </a:solidFill>
              </a:rPr>
              <a:t>направленности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800" b="1" dirty="0">
                <a:solidFill>
                  <a:srgbClr val="7030A0"/>
                </a:solidFill>
              </a:rPr>
              <a:t>А также городская программа </a:t>
            </a:r>
            <a:r>
              <a:rPr lang="ru-RU" sz="2800" b="1" dirty="0" smtClean="0">
                <a:solidFill>
                  <a:srgbClr val="7030A0"/>
                </a:solidFill>
              </a:rPr>
              <a:t>воспитания и дополнительного образования технической </a:t>
            </a:r>
            <a:r>
              <a:rPr lang="ru-RU" sz="2800" b="1" dirty="0">
                <a:solidFill>
                  <a:srgbClr val="7030A0"/>
                </a:solidFill>
              </a:rPr>
              <a:t>направленности «Я за рулём!»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92887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7030A0"/>
                </a:solidFill>
              </a:rPr>
              <a:t>Опыт участия в проекте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3100" y="1993681"/>
            <a:ext cx="5668579" cy="3975538"/>
          </a:xfrm>
        </p:spPr>
        <p:txBody>
          <a:bodyPr>
            <a:normAutofit fontScale="77500" lnSpcReduction="2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ru-RU" sz="2800" dirty="0">
                <a:solidFill>
                  <a:srgbClr val="7030A0"/>
                </a:solidFill>
              </a:rPr>
              <a:t> Дополнительная общеразвивающая разноуровневая программа технической направленности </a:t>
            </a:r>
            <a:endParaRPr lang="ru-RU" sz="2800" dirty="0" smtClean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ru-RU" sz="2800" dirty="0" smtClean="0">
                <a:solidFill>
                  <a:srgbClr val="7030A0"/>
                </a:solidFill>
              </a:rPr>
              <a:t>«</a:t>
            </a:r>
            <a:r>
              <a:rPr lang="ru-RU" sz="2800" dirty="0">
                <a:solidFill>
                  <a:srgbClr val="7030A0"/>
                </a:solidFill>
              </a:rPr>
              <a:t>Ре-конструктор»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ru-RU" sz="2800" i="1" dirty="0">
                <a:solidFill>
                  <a:srgbClr val="7030A0"/>
                </a:solidFill>
              </a:rPr>
              <a:t>2 подростка </a:t>
            </a:r>
            <a:r>
              <a:rPr lang="ru-RU" sz="2800" i="1" dirty="0" smtClean="0">
                <a:solidFill>
                  <a:srgbClr val="7030A0"/>
                </a:solidFill>
              </a:rPr>
              <a:t>(5 </a:t>
            </a:r>
            <a:r>
              <a:rPr lang="ru-RU" sz="2800" i="1" dirty="0">
                <a:solidFill>
                  <a:srgbClr val="7030A0"/>
                </a:solidFill>
              </a:rPr>
              <a:t>и 7 </a:t>
            </a:r>
            <a:r>
              <a:rPr lang="ru-RU" sz="2800" i="1" dirty="0" smtClean="0">
                <a:solidFill>
                  <a:srgbClr val="7030A0"/>
                </a:solidFill>
              </a:rPr>
              <a:t>класс)</a:t>
            </a:r>
            <a:endParaRPr lang="ru-RU" sz="2800" i="1" dirty="0">
              <a:solidFill>
                <a:srgbClr val="7030A0"/>
              </a:solidFill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ru-RU" sz="2800" i="1" dirty="0">
                <a:solidFill>
                  <a:srgbClr val="7030A0"/>
                </a:solidFill>
              </a:rPr>
              <a:t>Разработаны 2 ИОМ творческой самореализации «Инженерно-техническая (конструкторско-изобретательская) деятельность»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172200" y="1993681"/>
            <a:ext cx="5486400" cy="41279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rgbClr val="7030A0"/>
                </a:solidFill>
              </a:rPr>
              <a:t>Дополнительная общеразвивающая разноуровневая программа туристско-краеведческой направленности «Хранители»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rgbClr val="7030A0"/>
                </a:solidFill>
              </a:rPr>
              <a:t>подростки </a:t>
            </a:r>
            <a:r>
              <a:rPr lang="ru-RU" sz="2400" dirty="0" smtClean="0">
                <a:solidFill>
                  <a:srgbClr val="7030A0"/>
                </a:solidFill>
              </a:rPr>
              <a:t>(8 </a:t>
            </a:r>
            <a:r>
              <a:rPr lang="ru-RU" sz="2400" dirty="0">
                <a:solidFill>
                  <a:srgbClr val="7030A0"/>
                </a:solidFill>
              </a:rPr>
              <a:t>и 9 </a:t>
            </a:r>
            <a:r>
              <a:rPr lang="ru-RU" sz="2400" dirty="0" smtClean="0">
                <a:solidFill>
                  <a:srgbClr val="7030A0"/>
                </a:solidFill>
              </a:rPr>
              <a:t>класс)</a:t>
            </a:r>
            <a:endParaRPr lang="ru-RU" sz="2400" dirty="0">
              <a:solidFill>
                <a:srgbClr val="7030A0"/>
              </a:solidFill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rgbClr val="7030A0"/>
                </a:solidFill>
              </a:rPr>
              <a:t>Разработаны 2 ИОМ социальной самореализации «Развитие в сфере социального </a:t>
            </a:r>
            <a:r>
              <a:rPr lang="ru-RU" sz="2400" dirty="0" err="1">
                <a:solidFill>
                  <a:srgbClr val="7030A0"/>
                </a:solidFill>
              </a:rPr>
              <a:t>активизма</a:t>
            </a:r>
            <a:r>
              <a:rPr lang="ru-RU" sz="2400" dirty="0">
                <a:solidFill>
                  <a:srgbClr val="7030A0"/>
                </a:solidFill>
              </a:rPr>
              <a:t>»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78327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rgbClr val="7030A0"/>
                </a:solidFill>
              </a:rPr>
              <a:t>Опыт участия в проекте при реализации программы «Ре-конструктор»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500" y="1853755"/>
            <a:ext cx="8978900" cy="482294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rgbClr val="7030A0"/>
                </a:solidFill>
              </a:rPr>
              <a:t>В ходе реализации ИОМ дети участвовали в </a:t>
            </a:r>
            <a:r>
              <a:rPr lang="ru-RU" sz="2400" b="1" dirty="0" smtClean="0">
                <a:solidFill>
                  <a:srgbClr val="7030A0"/>
                </a:solidFill>
              </a:rPr>
              <a:t>мероприятиях</a:t>
            </a:r>
            <a:r>
              <a:rPr lang="ru-RU" sz="2400" b="1" dirty="0">
                <a:solidFill>
                  <a:srgbClr val="7030A0"/>
                </a:solidFill>
              </a:rPr>
              <a:t>:</a:t>
            </a:r>
          </a:p>
          <a:p>
            <a:pPr marL="144000" lvl="1" indent="144000">
              <a:lnSpc>
                <a:spcPct val="100000"/>
              </a:lnSpc>
              <a:spcBef>
                <a:spcPts val="0"/>
              </a:spcBef>
            </a:pPr>
            <a:r>
              <a:rPr lang="ru-RU" sz="2400" b="1" dirty="0">
                <a:solidFill>
                  <a:srgbClr val="7030A0"/>
                </a:solidFill>
              </a:rPr>
              <a:t>Самостоятельное посещение музеев</a:t>
            </a:r>
          </a:p>
          <a:p>
            <a:pPr marL="144000" lvl="1" indent="144000">
              <a:lnSpc>
                <a:spcPct val="100000"/>
              </a:lnSpc>
              <a:spcBef>
                <a:spcPts val="0"/>
              </a:spcBef>
            </a:pPr>
            <a:r>
              <a:rPr lang="ru-RU" sz="2400" b="1" dirty="0">
                <a:solidFill>
                  <a:srgbClr val="7030A0"/>
                </a:solidFill>
              </a:rPr>
              <a:t>Работа над индивидуальными и общими творческими проектами</a:t>
            </a:r>
          </a:p>
          <a:p>
            <a:pPr marL="144000" lvl="1" indent="144000">
              <a:lnSpc>
                <a:spcPct val="100000"/>
              </a:lnSpc>
              <a:spcBef>
                <a:spcPts val="0"/>
              </a:spcBef>
            </a:pPr>
            <a:r>
              <a:rPr lang="ru-RU" sz="2400" b="1" dirty="0">
                <a:solidFill>
                  <a:srgbClr val="7030A0"/>
                </a:solidFill>
              </a:rPr>
              <a:t>Участие в различных конкурсах технической направленности</a:t>
            </a:r>
          </a:p>
          <a:p>
            <a:pPr marL="144000" lvl="1" indent="144000">
              <a:lnSpc>
                <a:spcPct val="100000"/>
              </a:lnSpc>
              <a:spcBef>
                <a:spcPts val="0"/>
              </a:spcBef>
            </a:pPr>
            <a:r>
              <a:rPr lang="ru-RU" sz="2400" b="1" dirty="0">
                <a:solidFill>
                  <a:srgbClr val="7030A0"/>
                </a:solidFill>
              </a:rPr>
              <a:t>Помощь родителям (на пасеке, в строительстве дома и бани, ремонт и реставрация мебели )</a:t>
            </a:r>
          </a:p>
          <a:p>
            <a:pPr marL="144000" lvl="1" indent="144000">
              <a:lnSpc>
                <a:spcPct val="100000"/>
              </a:lnSpc>
              <a:spcBef>
                <a:spcPts val="0"/>
              </a:spcBef>
            </a:pPr>
            <a:r>
              <a:rPr lang="ru-RU" sz="2400" b="1" dirty="0">
                <a:solidFill>
                  <a:srgbClr val="7030A0"/>
                </a:solidFill>
              </a:rPr>
              <a:t>Изготовление оборудования по собственным чертежам</a:t>
            </a:r>
          </a:p>
          <a:p>
            <a:pPr marL="144000" lvl="1" indent="144000">
              <a:lnSpc>
                <a:spcPct val="100000"/>
              </a:lnSpc>
              <a:spcBef>
                <a:spcPts val="0"/>
              </a:spcBef>
            </a:pPr>
            <a:r>
              <a:rPr lang="en-US" sz="2400" b="1" dirty="0">
                <a:solidFill>
                  <a:srgbClr val="7030A0"/>
                </a:solidFill>
              </a:rPr>
              <a:t>Просмотр обучающих роликов</a:t>
            </a:r>
            <a:r>
              <a:rPr lang="ru-RU" sz="2400" b="1" dirty="0">
                <a:solidFill>
                  <a:srgbClr val="7030A0"/>
                </a:solidFill>
              </a:rPr>
              <a:t> и мастер-классов от профессионалов</a:t>
            </a:r>
            <a:r>
              <a:rPr lang="en-US" sz="2400" b="1" dirty="0">
                <a:solidFill>
                  <a:srgbClr val="7030A0"/>
                </a:solidFill>
              </a:rPr>
              <a:t>.</a:t>
            </a:r>
            <a:endParaRPr lang="ru-RU" sz="2400" b="1" dirty="0">
              <a:solidFill>
                <a:srgbClr val="7030A0"/>
              </a:solidFill>
            </a:endParaRPr>
          </a:p>
          <a:p>
            <a:pPr marL="457200" lvl="1" indent="0">
              <a:buNone/>
            </a:pP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69400" y="1329136"/>
            <a:ext cx="2795752" cy="4972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6324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599" y="889000"/>
            <a:ext cx="9969063" cy="128270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7030A0"/>
                </a:solidFill>
              </a:rPr>
              <a:t>Опыт участия в проекте при реализации программы «Хранители»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892300"/>
            <a:ext cx="8660524" cy="4592582"/>
          </a:xfrm>
        </p:spPr>
        <p:txBody>
          <a:bodyPr>
            <a:noAutofit/>
          </a:bodyPr>
          <a:lstStyle/>
          <a:p>
            <a:pPr marL="216000" indent="216000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sz="2200" b="1" dirty="0">
                <a:solidFill>
                  <a:srgbClr val="7030A0"/>
                </a:solidFill>
              </a:rPr>
              <a:t>В ходе реализации ИОМ дети участвовали в </a:t>
            </a:r>
            <a:r>
              <a:rPr lang="ru-RU" sz="2200" b="1" dirty="0" smtClean="0">
                <a:solidFill>
                  <a:srgbClr val="7030A0"/>
                </a:solidFill>
              </a:rPr>
              <a:t>мероприятиях</a:t>
            </a:r>
            <a:r>
              <a:rPr lang="ru-RU" sz="2200" b="1" dirty="0">
                <a:solidFill>
                  <a:srgbClr val="7030A0"/>
                </a:solidFill>
              </a:rPr>
              <a:t>:</a:t>
            </a:r>
          </a:p>
          <a:p>
            <a:pPr marL="216000" lvl="1" indent="216000">
              <a:lnSpc>
                <a:spcPct val="100000"/>
              </a:lnSpc>
              <a:spcBef>
                <a:spcPts val="600"/>
              </a:spcBef>
            </a:pPr>
            <a:r>
              <a:rPr lang="ru-RU" sz="2200" b="1" dirty="0">
                <a:solidFill>
                  <a:srgbClr val="7030A0"/>
                </a:solidFill>
              </a:rPr>
              <a:t>Создание творческого отчета по итогам года</a:t>
            </a:r>
          </a:p>
          <a:p>
            <a:pPr marL="216000" lvl="1" indent="216000">
              <a:lnSpc>
                <a:spcPct val="100000"/>
              </a:lnSpc>
              <a:spcBef>
                <a:spcPts val="600"/>
              </a:spcBef>
            </a:pPr>
            <a:r>
              <a:rPr lang="ru-RU" sz="2200" b="1" dirty="0">
                <a:solidFill>
                  <a:srgbClr val="7030A0"/>
                </a:solidFill>
              </a:rPr>
              <a:t>Мастер-классы от педагогов туристско-краеведческой направленности </a:t>
            </a:r>
            <a:r>
              <a:rPr lang="ru-RU" sz="2200" b="1" dirty="0" err="1" smtClean="0">
                <a:solidFill>
                  <a:srgbClr val="7030A0"/>
                </a:solidFill>
              </a:rPr>
              <a:t>турклубов</a:t>
            </a:r>
            <a:r>
              <a:rPr lang="ru-RU" sz="2200" b="1" dirty="0" smtClean="0">
                <a:solidFill>
                  <a:srgbClr val="7030A0"/>
                </a:solidFill>
              </a:rPr>
              <a:t> </a:t>
            </a:r>
            <a:r>
              <a:rPr lang="ru-RU" sz="2200" b="1" dirty="0">
                <a:solidFill>
                  <a:srgbClr val="7030A0"/>
                </a:solidFill>
              </a:rPr>
              <a:t>г. Томска и Юрга </a:t>
            </a:r>
          </a:p>
          <a:p>
            <a:pPr marL="216000" lvl="1" indent="216000">
              <a:lnSpc>
                <a:spcPct val="100000"/>
              </a:lnSpc>
              <a:spcBef>
                <a:spcPts val="600"/>
              </a:spcBef>
            </a:pPr>
            <a:r>
              <a:rPr lang="ru-RU" sz="2200" b="1" dirty="0">
                <a:solidFill>
                  <a:srgbClr val="7030A0"/>
                </a:solidFill>
              </a:rPr>
              <a:t>Подготовка </a:t>
            </a:r>
            <a:r>
              <a:rPr lang="ru-RU" sz="2200" b="1" dirty="0" err="1">
                <a:solidFill>
                  <a:srgbClr val="7030A0"/>
                </a:solidFill>
              </a:rPr>
              <a:t>самопрезентации</a:t>
            </a:r>
            <a:r>
              <a:rPr lang="ru-RU" sz="2200" b="1" dirty="0">
                <a:solidFill>
                  <a:srgbClr val="7030A0"/>
                </a:solidFill>
              </a:rPr>
              <a:t> на конкурс ДДТ «Надежды нашего </a:t>
            </a:r>
            <a:r>
              <a:rPr lang="ru-RU" sz="2200" b="1" dirty="0" smtClean="0">
                <a:solidFill>
                  <a:srgbClr val="7030A0"/>
                </a:solidFill>
              </a:rPr>
              <a:t>Дома</a:t>
            </a:r>
            <a:r>
              <a:rPr lang="ru-RU" sz="2200" b="1" dirty="0">
                <a:solidFill>
                  <a:srgbClr val="7030A0"/>
                </a:solidFill>
              </a:rPr>
              <a:t>», подготовка стенгазеты «Сохраним природу»</a:t>
            </a:r>
          </a:p>
          <a:p>
            <a:pPr marL="216000" lvl="1" indent="216000">
              <a:lnSpc>
                <a:spcPct val="100000"/>
              </a:lnSpc>
              <a:spcBef>
                <a:spcPts val="600"/>
              </a:spcBef>
            </a:pPr>
            <a:r>
              <a:rPr lang="ru-RU" sz="2200" b="1" dirty="0">
                <a:solidFill>
                  <a:srgbClr val="7030A0"/>
                </a:solidFill>
              </a:rPr>
              <a:t>Проведение открытого занятия </a:t>
            </a:r>
            <a:r>
              <a:rPr lang="ru-RU" sz="2200" b="1" dirty="0" smtClean="0">
                <a:solidFill>
                  <a:srgbClr val="7030A0"/>
                </a:solidFill>
              </a:rPr>
              <a:t>«</a:t>
            </a:r>
            <a:r>
              <a:rPr lang="ru-RU" sz="2200" b="1" dirty="0">
                <a:solidFill>
                  <a:srgbClr val="7030A0"/>
                </a:solidFill>
              </a:rPr>
              <a:t>Знакомство с туризмом» для новичков </a:t>
            </a:r>
            <a:r>
              <a:rPr lang="ru-RU" sz="2200" b="1" dirty="0" smtClean="0">
                <a:solidFill>
                  <a:srgbClr val="7030A0"/>
                </a:solidFill>
              </a:rPr>
              <a:t>объединения </a:t>
            </a:r>
            <a:r>
              <a:rPr lang="ru-RU" sz="2200" b="1" dirty="0">
                <a:solidFill>
                  <a:srgbClr val="7030A0"/>
                </a:solidFill>
              </a:rPr>
              <a:t>«Хранители»</a:t>
            </a:r>
          </a:p>
          <a:p>
            <a:pPr marL="216000" lvl="1" indent="216000">
              <a:lnSpc>
                <a:spcPct val="100000"/>
              </a:lnSpc>
              <a:spcBef>
                <a:spcPts val="600"/>
              </a:spcBef>
            </a:pPr>
            <a:r>
              <a:rPr lang="ru-RU" sz="2200" b="1" dirty="0">
                <a:solidFill>
                  <a:srgbClr val="7030A0"/>
                </a:solidFill>
              </a:rPr>
              <a:t>Участие в конкурсах туристско-краеведческой направленности</a:t>
            </a:r>
          </a:p>
          <a:p>
            <a:pPr marL="216000" lvl="1" indent="216000">
              <a:lnSpc>
                <a:spcPct val="100000"/>
              </a:lnSpc>
              <a:spcBef>
                <a:spcPts val="600"/>
              </a:spcBef>
            </a:pPr>
            <a:r>
              <a:rPr lang="ru-RU" sz="2200" b="1" dirty="0">
                <a:solidFill>
                  <a:srgbClr val="7030A0"/>
                </a:solidFill>
              </a:rPr>
              <a:t>Проба детьми себя в роли младшего инструктора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6229" y="1671145"/>
            <a:ext cx="3354114" cy="4472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4269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54269"/>
            <a:ext cx="9601200" cy="148590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7030A0"/>
                </a:solidFill>
              </a:rPr>
              <a:t>Преимущества участия технических объединений в проекте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517" y="1744060"/>
            <a:ext cx="8076599" cy="467776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ru-RU" sz="2200" b="1" dirty="0">
                <a:solidFill>
                  <a:srgbClr val="7030A0"/>
                </a:solidFill>
              </a:rPr>
              <a:t>Наличие необходимого профессионального оборудования – токарный станок, лазерный гравёр (ЧПУ), муфельная печь</a:t>
            </a:r>
          </a:p>
          <a:p>
            <a:pPr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ru-RU" sz="2200" b="1" dirty="0">
                <a:solidFill>
                  <a:srgbClr val="7030A0"/>
                </a:solidFill>
              </a:rPr>
              <a:t>Педагоги</a:t>
            </a:r>
          </a:p>
          <a:p>
            <a:pPr marL="457200" lvl="1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sz="2200" b="1" i="0" dirty="0" smtClean="0">
                <a:solidFill>
                  <a:srgbClr val="7030A0"/>
                </a:solidFill>
              </a:rPr>
              <a:t>- Победитель </a:t>
            </a:r>
            <a:r>
              <a:rPr lang="ru-RU" sz="2200" b="1" i="0" dirty="0">
                <a:solidFill>
                  <a:srgbClr val="7030A0"/>
                </a:solidFill>
              </a:rPr>
              <a:t>Международного фестиваля народных ремесел «Праздник топора»</a:t>
            </a:r>
          </a:p>
          <a:p>
            <a:pPr marL="457200" lvl="1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sz="2200" b="1" i="0" dirty="0" smtClean="0">
                <a:solidFill>
                  <a:srgbClr val="7030A0"/>
                </a:solidFill>
              </a:rPr>
              <a:t>- </a:t>
            </a:r>
            <a:r>
              <a:rPr lang="ru-RU" sz="2200" b="1" i="0" dirty="0" err="1" smtClean="0">
                <a:solidFill>
                  <a:srgbClr val="7030A0"/>
                </a:solidFill>
              </a:rPr>
              <a:t>Реконструктор</a:t>
            </a:r>
            <a:r>
              <a:rPr lang="ru-RU" sz="2200" b="1" i="0" dirty="0" smtClean="0">
                <a:solidFill>
                  <a:srgbClr val="7030A0"/>
                </a:solidFill>
              </a:rPr>
              <a:t> (участник движения по исторической реконструкции) с </a:t>
            </a:r>
            <a:r>
              <a:rPr lang="ru-RU" sz="2200" b="1" i="0" dirty="0">
                <a:solidFill>
                  <a:srgbClr val="7030A0"/>
                </a:solidFill>
              </a:rPr>
              <a:t>многолетним стажем</a:t>
            </a:r>
          </a:p>
          <a:p>
            <a:pPr marL="441198" lvl="1" indent="-28575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ru-RU" sz="2200" b="1" dirty="0">
                <a:solidFill>
                  <a:srgbClr val="7030A0"/>
                </a:solidFill>
              </a:rPr>
              <a:t>Взаимодействие с Первым музеем славянской мифологии, Томской епархией</a:t>
            </a:r>
          </a:p>
          <a:p>
            <a:pPr marL="441198" lvl="1" indent="-28575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ru-RU" sz="2200" b="1" dirty="0">
                <a:solidFill>
                  <a:srgbClr val="7030A0"/>
                </a:solidFill>
              </a:rPr>
              <a:t>Участие в городских, областных социальных проектах, посвященных </a:t>
            </a:r>
            <a:r>
              <a:rPr lang="ru-RU" sz="2200" b="1" dirty="0" smtClean="0">
                <a:solidFill>
                  <a:srgbClr val="7030A0"/>
                </a:solidFill>
              </a:rPr>
              <a:t>Великой Отечественной войне</a:t>
            </a:r>
            <a:endParaRPr lang="ru-RU" sz="2200" b="1" dirty="0">
              <a:solidFill>
                <a:srgbClr val="7030A0"/>
              </a:solidFill>
            </a:endParaRPr>
          </a:p>
          <a:p>
            <a:pPr lvl="1">
              <a:lnSpc>
                <a:spcPct val="100000"/>
              </a:lnSpc>
              <a:spcBef>
                <a:spcPts val="600"/>
              </a:spcBef>
            </a:pPr>
            <a:endParaRPr lang="ru-RU" i="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8116" y="1608081"/>
            <a:ext cx="3512367" cy="4677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8762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7030A0"/>
                </a:solidFill>
              </a:rPr>
              <a:t>Преимущества участия технических объединений в проекте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9700" y="1955800"/>
            <a:ext cx="8447252" cy="391160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200" b="1" dirty="0">
                <a:solidFill>
                  <a:srgbClr val="7030A0"/>
                </a:solidFill>
              </a:rPr>
              <a:t>Пространственные условия </a:t>
            </a:r>
          </a:p>
          <a:p>
            <a:pPr marL="457200" lvl="1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b="1" dirty="0" smtClean="0">
                <a:solidFill>
                  <a:srgbClr val="7030A0"/>
                </a:solidFill>
              </a:rPr>
              <a:t>- Помещение </a:t>
            </a:r>
            <a:r>
              <a:rPr lang="ru-RU" sz="2200" b="1" dirty="0">
                <a:solidFill>
                  <a:srgbClr val="7030A0"/>
                </a:solidFill>
              </a:rPr>
              <a:t>для ремонта и подготовки </a:t>
            </a:r>
            <a:r>
              <a:rPr lang="ru-RU" sz="2200" b="1" dirty="0" err="1">
                <a:solidFill>
                  <a:srgbClr val="7030A0"/>
                </a:solidFill>
              </a:rPr>
              <a:t>картов</a:t>
            </a:r>
            <a:r>
              <a:rPr lang="ru-RU" sz="2200" b="1" dirty="0">
                <a:solidFill>
                  <a:srgbClr val="7030A0"/>
                </a:solidFill>
              </a:rPr>
              <a:t> к эксплуатации, с воротами для выезда, оборудованное вытяжной вентиляцией и пожарным гидрантом;</a:t>
            </a:r>
          </a:p>
          <a:p>
            <a:pPr marL="457200" lvl="1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b="1" dirty="0" smtClean="0">
                <a:solidFill>
                  <a:srgbClr val="7030A0"/>
                </a:solidFill>
              </a:rPr>
              <a:t>- Асфальтированная </a:t>
            </a:r>
            <a:r>
              <a:rPr lang="ru-RU" sz="2200" b="1" dirty="0">
                <a:solidFill>
                  <a:srgbClr val="7030A0"/>
                </a:solidFill>
              </a:rPr>
              <a:t>площадка (</a:t>
            </a:r>
            <a:r>
              <a:rPr lang="ru-RU" sz="2200" b="1" dirty="0" err="1">
                <a:solidFill>
                  <a:srgbClr val="7030A0"/>
                </a:solidFill>
              </a:rPr>
              <a:t>картодром</a:t>
            </a:r>
            <a:r>
              <a:rPr lang="ru-RU" sz="2200" b="1" dirty="0">
                <a:solidFill>
                  <a:srgbClr val="7030A0"/>
                </a:solidFill>
              </a:rPr>
              <a:t>);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200" b="1" dirty="0">
                <a:solidFill>
                  <a:srgbClr val="7030A0"/>
                </a:solidFill>
              </a:rPr>
              <a:t>Материалы и оборудование для проведения занятий:</a:t>
            </a:r>
          </a:p>
          <a:p>
            <a:pPr marL="457200" lvl="1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b="1" dirty="0" smtClean="0">
                <a:solidFill>
                  <a:srgbClr val="7030A0"/>
                </a:solidFill>
              </a:rPr>
              <a:t>- Карты </a:t>
            </a:r>
            <a:r>
              <a:rPr lang="ru-RU" sz="2200" b="1" dirty="0">
                <a:solidFill>
                  <a:srgbClr val="7030A0"/>
                </a:solidFill>
              </a:rPr>
              <a:t>двухместные – 3;</a:t>
            </a:r>
          </a:p>
          <a:p>
            <a:pPr marL="457200" lvl="1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b="1" dirty="0" smtClean="0">
                <a:solidFill>
                  <a:srgbClr val="7030A0"/>
                </a:solidFill>
              </a:rPr>
              <a:t>- Карты </a:t>
            </a:r>
            <a:r>
              <a:rPr lang="ru-RU" sz="2200" b="1" dirty="0">
                <a:solidFill>
                  <a:srgbClr val="7030A0"/>
                </a:solidFill>
              </a:rPr>
              <a:t>одноместные – 3;</a:t>
            </a:r>
          </a:p>
          <a:p>
            <a:pPr marL="457200" lvl="1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b="1" dirty="0" smtClean="0">
                <a:solidFill>
                  <a:srgbClr val="7030A0"/>
                </a:solidFill>
              </a:rPr>
              <a:t>- Рабочий </a:t>
            </a:r>
            <a:r>
              <a:rPr lang="ru-RU" sz="2200" b="1" dirty="0">
                <a:solidFill>
                  <a:srgbClr val="7030A0"/>
                </a:solidFill>
              </a:rPr>
              <a:t>инструмент;</a:t>
            </a:r>
          </a:p>
          <a:p>
            <a:pPr marL="457200" lvl="1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b="1" dirty="0" smtClean="0">
                <a:solidFill>
                  <a:srgbClr val="7030A0"/>
                </a:solidFill>
              </a:rPr>
              <a:t>- Элементы </a:t>
            </a:r>
            <a:r>
              <a:rPr lang="ru-RU" sz="2200" b="1" dirty="0">
                <a:solidFill>
                  <a:srgbClr val="7030A0"/>
                </a:solidFill>
              </a:rPr>
              <a:t>учебной трассы (конусы, знаки, макет светофора и т.д.)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6698" y="2277254"/>
            <a:ext cx="4375302" cy="2905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0911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7030A0"/>
                </a:solidFill>
              </a:rPr>
              <a:t>Преимущества участия технических объединений в проекте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8940" y="2159000"/>
            <a:ext cx="7043707" cy="3708400"/>
          </a:xfrm>
        </p:spPr>
        <p:txBody>
          <a:bodyPr>
            <a:normAutofit fontScale="92500" lnSpcReduction="10000"/>
          </a:bodyPr>
          <a:lstStyle/>
          <a:p>
            <a:pPr lvl="0">
              <a:lnSpc>
                <a:spcPct val="110000"/>
              </a:lnSpc>
              <a:spcBef>
                <a:spcPts val="0"/>
              </a:spcBef>
            </a:pPr>
            <a:r>
              <a:rPr lang="ru-RU" sz="2400" b="1" dirty="0">
                <a:solidFill>
                  <a:srgbClr val="7030A0"/>
                </a:solidFill>
              </a:rPr>
              <a:t>Взаимодействие с социальными партнёрами при организации и проведении </a:t>
            </a:r>
            <a:r>
              <a:rPr lang="ru-RU" sz="2400" b="1" dirty="0" smtClean="0">
                <a:solidFill>
                  <a:srgbClr val="7030A0"/>
                </a:solidFill>
              </a:rPr>
              <a:t>занятий:</a:t>
            </a:r>
            <a:endParaRPr lang="ru-RU" sz="2400" b="1" dirty="0">
              <a:solidFill>
                <a:srgbClr val="7030A0"/>
              </a:solidFill>
            </a:endParaRPr>
          </a:p>
          <a:p>
            <a:pPr marL="457200" lvl="1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7030A0"/>
                </a:solidFill>
              </a:rPr>
              <a:t>- Томский </a:t>
            </a:r>
            <a:r>
              <a:rPr lang="ru-RU" sz="2400" b="1" dirty="0">
                <a:solidFill>
                  <a:srgbClr val="7030A0"/>
                </a:solidFill>
              </a:rPr>
              <a:t>механико-технологический техникум</a:t>
            </a:r>
          </a:p>
          <a:p>
            <a:pPr marL="457200" lvl="1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7030A0"/>
                </a:solidFill>
              </a:rPr>
              <a:t>- Центр </a:t>
            </a:r>
            <a:r>
              <a:rPr lang="ru-RU" sz="2400" b="1" dirty="0">
                <a:solidFill>
                  <a:srgbClr val="7030A0"/>
                </a:solidFill>
              </a:rPr>
              <a:t>дорожного и технического надзора, пропаганды безопасности дорожного движения Государственной инспекции безопасности дорожного движения УМВД России по Томской области (ЦДТНПБДД ГИБДД УМВД России по Томской области)</a:t>
            </a:r>
          </a:p>
          <a:p>
            <a:pPr marL="457200" lvl="1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7030A0"/>
                </a:solidFill>
              </a:rPr>
              <a:t>- Компания </a:t>
            </a:r>
            <a:r>
              <a:rPr lang="ru-RU" sz="2400" b="1" dirty="0">
                <a:solidFill>
                  <a:srgbClr val="7030A0"/>
                </a:solidFill>
              </a:rPr>
              <a:t>ООО «СИБУР»</a:t>
            </a:r>
          </a:p>
          <a:p>
            <a:pPr lvl="1"/>
            <a:endParaRPr lang="ru-RU" dirty="0"/>
          </a:p>
          <a:p>
            <a:pPr lvl="1"/>
            <a:endParaRPr lang="ru-RU" sz="1800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350" y="2159000"/>
            <a:ext cx="5239250" cy="347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314957"/>
      </p:ext>
    </p:extLst>
  </p:cSld>
  <p:clrMapOvr>
    <a:masterClrMapping/>
  </p:clrMapOvr>
</p:sld>
</file>

<file path=ppt/theme/theme1.xml><?xml version="1.0" encoding="utf-8"?>
<a:theme xmlns:a="http://schemas.openxmlformats.org/drawingml/2006/main" name="Галерея">
  <a:themeElements>
    <a:clrScheme name="Галерея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Галерея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алерея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TM10001114[[fn=Галерея]]</Template>
  <TotalTime>352</TotalTime>
  <Words>592</Words>
  <Application>Microsoft Office PowerPoint</Application>
  <PresentationFormat>Широкоэкранный</PresentationFormat>
  <Paragraphs>65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Franklin Gothic Book</vt:lpstr>
      <vt:lpstr>Gill Sans MT</vt:lpstr>
      <vt:lpstr>Wingdings</vt:lpstr>
      <vt:lpstr>Галерея</vt:lpstr>
      <vt:lpstr>«Разработка и апробация моделей  социальной самореализации детей,  находящихся в трудной жизненной ситуации,  в сфере дополнительного образования» Из опыта работы МНОГОПРОФИЛЬНОГО детского клуба «фрегат»</vt:lpstr>
      <vt:lpstr>Детский клуб «Фрегат» – структурное подразделение МАОУ ДО ДДТ « У Белого озера»</vt:lpstr>
      <vt:lpstr>Образовательные программы</vt:lpstr>
      <vt:lpstr>Опыт участия в проекте</vt:lpstr>
      <vt:lpstr>Опыт участия в проекте при реализации программы «Ре-конструктор»</vt:lpstr>
      <vt:lpstr>Опыт участия в проекте при реализации программы «Хранители»</vt:lpstr>
      <vt:lpstr>Преимущества участия технических объединений в проекте</vt:lpstr>
      <vt:lpstr>Преимущества участия технических объединений в проекте</vt:lpstr>
      <vt:lpstr>Преимущества участия технических объединений в проекте</vt:lpstr>
      <vt:lpstr>Выводы по результатам участия в проекте</vt:lpstr>
      <vt:lpstr>Спасибо за внимание!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ФИРО и РАНХиГС   «Создание различных моделей работы с детьми 5-11 классов, находящимися в трудной жизненной ситуации, позволяющих осуществлять анализ их индивидуальных потребностей и построение для них образовательных траекторий в сфере дополнительного образования»</dc:title>
  <dc:creator>Катя Остапова</dc:creator>
  <cp:lastModifiedBy>Пользователь Windows</cp:lastModifiedBy>
  <cp:revision>27</cp:revision>
  <dcterms:created xsi:type="dcterms:W3CDTF">2020-10-27T12:53:51Z</dcterms:created>
  <dcterms:modified xsi:type="dcterms:W3CDTF">2020-10-30T12:00:36Z</dcterms:modified>
</cp:coreProperties>
</file>