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62" r:id="rId3"/>
    <p:sldId id="270" r:id="rId4"/>
    <p:sldId id="269" r:id="rId5"/>
    <p:sldId id="263" r:id="rId6"/>
    <p:sldId id="267" r:id="rId7"/>
    <p:sldId id="268" r:id="rId8"/>
    <p:sldId id="266" r:id="rId9"/>
    <p:sldId id="265" r:id="rId10"/>
    <p:sldId id="283" r:id="rId11"/>
    <p:sldId id="264" r:id="rId12"/>
    <p:sldId id="257" r:id="rId13"/>
    <p:sldId id="258" r:id="rId14"/>
    <p:sldId id="271" r:id="rId15"/>
    <p:sldId id="259" r:id="rId16"/>
    <p:sldId id="260" r:id="rId17"/>
    <p:sldId id="261" r:id="rId18"/>
    <p:sldId id="272" r:id="rId19"/>
    <p:sldId id="273" r:id="rId20"/>
    <p:sldId id="274" r:id="rId21"/>
    <p:sldId id="284" r:id="rId22"/>
    <p:sldId id="285" r:id="rId23"/>
    <p:sldId id="275" r:id="rId24"/>
    <p:sldId id="276" r:id="rId25"/>
    <p:sldId id="277" r:id="rId26"/>
    <p:sldId id="278" r:id="rId27"/>
    <p:sldId id="279" r:id="rId28"/>
    <p:sldId id="280" r:id="rId29"/>
    <p:sldId id="282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/>
          <p:nvPr/>
        </p:nvSpPr>
        <p:spPr>
          <a:xfrm>
            <a:off x="0" y="2544763"/>
            <a:ext cx="9144000" cy="3255962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6"/>
          <p:cNvSpPr/>
          <p:nvPr/>
        </p:nvSpPr>
        <p:spPr>
          <a:xfrm>
            <a:off x="0" y="2667000"/>
            <a:ext cx="9144000" cy="2740025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7"/>
          <p:cNvSpPr/>
          <p:nvPr/>
        </p:nvSpPr>
        <p:spPr>
          <a:xfrm>
            <a:off x="0" y="5478463"/>
            <a:ext cx="9144000" cy="236537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10"/>
          <p:cNvSpPr txBox="1"/>
          <p:nvPr/>
        </p:nvSpPr>
        <p:spPr>
          <a:xfrm>
            <a:off x="3148013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chemeClr val="accent1"/>
                </a:solidFill>
                <a:latin typeface="+mn-lt"/>
                <a:cs typeface="+mn-cs"/>
                <a:sym typeface="Wingdings"/>
              </a:rPr>
              <a:t></a:t>
            </a:r>
            <a:endParaRPr lang="en-US" sz="3200" spc="15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4819650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chemeClr val="accent1"/>
                </a:solidFill>
                <a:latin typeface="+mn-lt"/>
                <a:cs typeface="+mn-cs"/>
                <a:sym typeface="Wingdings"/>
              </a:rPr>
              <a:t></a:t>
            </a:r>
            <a:endParaRPr lang="en-US" sz="3200" spc="150" dirty="0">
              <a:solidFill>
                <a:schemeClr val="accent1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599" y="2819400"/>
            <a:ext cx="8686800" cy="1470025"/>
          </a:xfrm>
        </p:spPr>
        <p:txBody>
          <a:bodyPr anchor="b">
            <a:noAutofit/>
          </a:bodyPr>
          <a:lstStyle>
            <a:lvl1pPr>
              <a:defRPr sz="7200" b="0" cap="none" spc="0">
                <a:ln w="13970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99" y="4800600"/>
            <a:ext cx="8001000" cy="5334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281CE9-392B-4C54-9987-E6847588B0F7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62400" y="4392613"/>
            <a:ext cx="1219200" cy="365125"/>
          </a:xfrm>
        </p:spPr>
        <p:txBody>
          <a:bodyPr/>
          <a:lstStyle>
            <a:lvl1pPr algn="ctr">
              <a:defRPr sz="2400" smtClean="0">
                <a:latin typeface="+mj-lt"/>
              </a:defRPr>
            </a:lvl1pPr>
          </a:lstStyle>
          <a:p>
            <a:pPr>
              <a:defRPr/>
            </a:pPr>
            <a:fld id="{7B1BFDC7-5E3F-4396-BB61-09E5CB11C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CC20B-201D-4282-A744-7D17A1E10309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964A0-1360-4BB7-BD72-3F879C31A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 rot="5400000">
            <a:off x="4591050" y="2409825"/>
            <a:ext cx="6858000" cy="2038350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 rot="5400000">
            <a:off x="4668044" y="2570956"/>
            <a:ext cx="6858000" cy="1716088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 rot="5400000">
            <a:off x="3681413" y="3354387"/>
            <a:ext cx="6858000" cy="1492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5200" y="274638"/>
            <a:ext cx="1447800" cy="5851525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199" y="274638"/>
            <a:ext cx="635317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1DD6C-3923-4D3D-8716-B2257E1ED4E8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0960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23051-5F41-46AB-9803-2C7B4B274B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2E5CBF-5BA6-412B-812F-EAB60748926C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914C01-CA63-47FA-94E8-52303AF89E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2544763"/>
            <a:ext cx="9144000" cy="3255962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Rectangle 7"/>
          <p:cNvSpPr/>
          <p:nvPr/>
        </p:nvSpPr>
        <p:spPr>
          <a:xfrm>
            <a:off x="0" y="2667000"/>
            <a:ext cx="9144000" cy="27400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5478463"/>
            <a:ext cx="9144000" cy="236537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TextBox 10"/>
          <p:cNvSpPr txBox="1"/>
          <p:nvPr/>
        </p:nvSpPr>
        <p:spPr>
          <a:xfrm>
            <a:off x="4819650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rgbClr val="FFFFFF"/>
                </a:solidFill>
                <a:latin typeface="+mn-lt"/>
                <a:cs typeface="+mn-cs"/>
                <a:sym typeface="Wingdings"/>
              </a:rPr>
              <a:t></a:t>
            </a:r>
            <a:endParaRPr lang="en-US" sz="3200" spc="15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8" name="TextBox 11"/>
          <p:cNvSpPr txBox="1"/>
          <p:nvPr/>
        </p:nvSpPr>
        <p:spPr>
          <a:xfrm>
            <a:off x="3148013" y="4260850"/>
            <a:ext cx="1219200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spc="150" dirty="0">
                <a:solidFill>
                  <a:srgbClr val="FFFFFF"/>
                </a:solidFill>
                <a:latin typeface="+mn-lt"/>
                <a:cs typeface="+mn-cs"/>
                <a:sym typeface="Wingdings"/>
              </a:rPr>
              <a:t></a:t>
            </a:r>
            <a:endParaRPr lang="en-US" sz="3200" spc="150" dirty="0">
              <a:solidFill>
                <a:srgbClr val="FFFFFF"/>
              </a:solidFill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599" y="2819400"/>
            <a:ext cx="8686800" cy="1463040"/>
          </a:xfrm>
        </p:spPr>
        <p:txBody>
          <a:bodyPr anchor="b" anchorCtr="0">
            <a:noAutofit/>
          </a:bodyPr>
          <a:lstStyle>
            <a:lvl1pPr algn="ctr">
              <a:defRPr sz="72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1499" y="4800600"/>
            <a:ext cx="8001000" cy="548640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A460F-B6E3-415C-808F-FC54CA56FFBD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91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959225" y="4389438"/>
            <a:ext cx="1216025" cy="365125"/>
          </a:xfrm>
        </p:spPr>
        <p:txBody>
          <a:bodyPr/>
          <a:lstStyle>
            <a:lvl1pPr algn="ctr">
              <a:defRPr sz="2400" smtClean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D5624AE-336E-42D9-A9F1-CD18B88236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F06F-DB79-4A4F-8D35-8B7897D43DB2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2EB22-50F8-47C7-9FE9-4FA0EC89D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3C566-60BF-422B-B55F-EE1143C45C11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5C7DF-0E19-4CA5-9565-2A7EAC1FE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AD931-4AF9-4FD4-A3EE-2203E7F1776A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B7955-C0D0-4FD5-BC8C-8DC5303509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5B9EA-15ED-4D9B-9B7A-E7F7FA1D9271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15094-C8E4-4752-B6F4-DE34BC7383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6172200" y="161925"/>
            <a:ext cx="2971800" cy="115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0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5638800" cy="946150"/>
          </a:xfrm>
        </p:spPr>
        <p:txBody>
          <a:bodyPr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8912" y="1719072"/>
            <a:ext cx="8247888" cy="45354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74320"/>
            <a:ext cx="2743200" cy="94488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D1540-F801-4959-B78D-E1889372A6BB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048AC1-985B-4111-B9F2-189DA3224C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6172200" y="161925"/>
            <a:ext cx="2971800" cy="115252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0"/>
          <p:cNvSpPr/>
          <p:nvPr/>
        </p:nvSpPr>
        <p:spPr>
          <a:xfrm>
            <a:off x="6145213" y="133350"/>
            <a:ext cx="76200" cy="12192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36880" y="1717040"/>
            <a:ext cx="8249920" cy="4531360"/>
          </a:xfrm>
          <a:solidFill>
            <a:schemeClr val="bg2">
              <a:lumMod val="60000"/>
              <a:lumOff val="40000"/>
            </a:schemeClr>
          </a:solidFill>
          <a:effectLst>
            <a:outerShdw blurRad="76200" dist="38100" dir="3600000" algn="ctr" rotWithShape="0">
              <a:srgbClr val="000000">
                <a:alpha val="50000"/>
              </a:srgb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5638800" cy="1005840"/>
          </a:xfrm>
        </p:spPr>
        <p:txBody>
          <a:bodyPr>
            <a:noAutofit/>
          </a:bodyPr>
          <a:lstStyle>
            <a:lvl1pPr algn="l"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48400" y="228600"/>
            <a:ext cx="2819400" cy="1005840"/>
          </a:xfrm>
        </p:spPr>
        <p:txBody>
          <a:bodyPr anchor="ctr">
            <a:normAutofit/>
          </a:bodyPr>
          <a:lstStyle>
            <a:lvl1pPr marL="0" indent="0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3031-18DF-42D4-B2FE-0715285BECB0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F88A1B-0179-4AD9-85CF-4581BE497C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100013"/>
            <a:ext cx="9144000" cy="1454150"/>
          </a:xfrm>
          <a:prstGeom prst="rect">
            <a:avLst/>
          </a:prstGeom>
          <a:solidFill>
            <a:srgbClr val="FFFFFF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168275"/>
            <a:ext cx="9144000" cy="1154113"/>
          </a:xfrm>
          <a:prstGeom prst="rect">
            <a:avLst/>
          </a:prstGeom>
          <a:solidFill>
            <a:schemeClr val="accent2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563"/>
            <a:ext cx="8229600" cy="1111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B6A343D-B89A-438F-A094-2F6A777BE298}" type="datetimeFigureOut">
              <a:rPr lang="ru-RU"/>
              <a:pPr>
                <a:defRPr/>
              </a:pPr>
              <a:t>07.10.2013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6F29D3C-3D35-4A6E-A15A-E9C6C8D63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0" y="1368425"/>
            <a:ext cx="9144000" cy="149225"/>
          </a:xfrm>
          <a:prstGeom prst="rect">
            <a:avLst/>
          </a:prstGeom>
          <a:solidFill>
            <a:schemeClr val="accent1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65" r:id="rId5"/>
    <p:sldLayoutId id="2147483764" r:id="rId6"/>
    <p:sldLayoutId id="2147483770" r:id="rId7"/>
    <p:sldLayoutId id="2147483771" r:id="rId8"/>
    <p:sldLayoutId id="2147483772" r:id="rId9"/>
    <p:sldLayoutId id="2147483763" r:id="rId10"/>
    <p:sldLayoutId id="21474837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5400" kern="1200">
          <a:ln w="13970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5400">
          <a:solidFill>
            <a:srgbClr val="FFFFFF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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Courier New" pitchFamily="49" charset="0"/>
        <a:buChar char="o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948774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7EB8E7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E3B651"/>
        </a:buClr>
        <a:buFont typeface="Arial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standart.edu.ru/catalog.aspx?CatalogId=262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4800" dirty="0" smtClean="0"/>
              <a:t>Как сделать рабочую программу учебного предмета?</a:t>
            </a:r>
            <a:endParaRPr lang="ru-RU" sz="4800" dirty="0"/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1500" y="4800600"/>
            <a:ext cx="8001000" cy="533400"/>
          </a:xfrm>
        </p:spPr>
        <p:txBody>
          <a:bodyPr/>
          <a:lstStyle/>
          <a:p>
            <a:r>
              <a:rPr lang="ru-RU" smtClean="0"/>
              <a:t>В.В. Кучурин, к.и.н., ведущий научный сотрудник НИЦ ЛОИРО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Нормативно-правовая база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</a:rPr>
              <a:t>Закон «Об </a:t>
            </a:r>
            <a:r>
              <a:rPr lang="ru-RU" b="1" dirty="0" smtClean="0">
                <a:solidFill>
                  <a:srgbClr val="002060"/>
                </a:solidFill>
              </a:rPr>
              <a:t>образовании в Российской Федерации»;</a:t>
            </a:r>
            <a:endParaRPr lang="ru-RU" b="1" dirty="0">
              <a:solidFill>
                <a:srgbClr val="002060"/>
              </a:solidFill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ru-RU" b="1" dirty="0"/>
              <a:t>Федеральный государственный образовательный стандарт;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b="1" dirty="0"/>
              <a:t>Примерные программы, созданные на основе федерального государственного образовательного стандарта;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b="1" dirty="0"/>
              <a:t>Базисный учебный план общеобразовательных учреждений;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b="1" dirty="0"/>
              <a:t>Федеральный перечень учебников, утвержденных, рекомендованных (допущенных) к использованию в образовательном процессе в образовательных учреждениях, реализующих программы общего образования</a:t>
            </a:r>
            <a:r>
              <a:rPr lang="ru-RU" b="1" dirty="0" smtClean="0"/>
              <a:t>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b="1" dirty="0" smtClean="0"/>
              <a:t>Требования </a:t>
            </a:r>
            <a:r>
              <a:rPr lang="ru-RU" b="1" dirty="0"/>
              <a:t>к оснащению образовательного процесса в соответствии с содержательным наполнением учебных предметов федерального компонента государственного образовательного стандарта.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Проектирование и разработка рабочей программы по учебному предмету </a:t>
            </a:r>
            <a:endParaRPr lang="ru-RU" sz="3600" dirty="0"/>
          </a:p>
        </p:txBody>
      </p:sp>
      <p:sp>
        <p:nvSpPr>
          <p:cNvPr id="23554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4013" algn="ctr">
              <a:buFont typeface="Wingdings" pitchFamily="2" charset="2"/>
              <a:buNone/>
            </a:pPr>
            <a:endParaRPr lang="ru-RU" dirty="0" smtClean="0"/>
          </a:p>
          <a:p>
            <a:pPr marL="0" indent="354013" algn="ctr">
              <a:buFont typeface="Wingdings" pitchFamily="2" charset="2"/>
              <a:buNone/>
            </a:pPr>
            <a:endParaRPr lang="ru-RU" dirty="0" smtClean="0"/>
          </a:p>
          <a:p>
            <a:pPr marL="0" indent="354013" algn="ctr">
              <a:buFont typeface="Wingdings" pitchFamily="2" charset="2"/>
              <a:buNone/>
            </a:pPr>
            <a:r>
              <a:rPr lang="ru-RU" sz="2800" dirty="0" smtClean="0"/>
              <a:t>Рабочая программа проектируется и разрабатывается </a:t>
            </a:r>
            <a:r>
              <a:rPr lang="ru-RU" sz="2800" b="1" dirty="0" smtClean="0"/>
              <a:t>(1)</a:t>
            </a:r>
            <a:r>
              <a:rPr lang="ru-RU" sz="2800" dirty="0" smtClean="0"/>
              <a:t> в соответствии с требованиями Федерального государственного образовательного стандарта и </a:t>
            </a:r>
            <a:r>
              <a:rPr lang="ru-RU" sz="2800" b="1" dirty="0" smtClean="0"/>
              <a:t>(2)</a:t>
            </a:r>
            <a:r>
              <a:rPr lang="ru-RU" sz="2800" dirty="0" smtClean="0"/>
              <a:t> на основе примерной программы по учебному предмету (курсу).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Структура рабочей программы по учебному предмету (курсу)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3968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Начальная школа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916113"/>
            <a:ext cx="4040188" cy="4826000"/>
          </a:xfrm>
          <a:ln>
            <a:solidFill>
              <a:schemeClr val="tx2"/>
            </a:solidFill>
          </a:ln>
        </p:spPr>
        <p:txBody>
          <a:bodyPr rtlCol="0">
            <a:normAutofit fontScale="62500" lnSpcReduction="20000"/>
          </a:bodyPr>
          <a:lstStyle/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пояснительную записку, в которой конкретизируются общие цели начального общего образования с учетом специфики учебного предмета, курса;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общую характеристику учебного предмета, курса;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описание места учебного предмета, курса в учебном плане;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описание ценностных ориентиров содержания учебного предмета;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личностные,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метапредметные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 предметные результаты освоения конкретного учебного предмета, курса;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содержание учебного предмета, курса;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тематическое планирование с определением основных видов учебной деятельности обучающихся;</a:t>
            </a:r>
          </a:p>
          <a:p>
            <a:pPr marL="457200" indent="-457200" algn="just" fontAlgn="auto">
              <a:lnSpc>
                <a:spcPct val="120000"/>
              </a:lnSpc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описание материально-технического обеспечения образовательного процесса.</a:t>
            </a:r>
          </a:p>
          <a:p>
            <a:pPr marL="457200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53000" y="1447800"/>
            <a:ext cx="3733800" cy="396875"/>
          </a:xfrm>
        </p:spPr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Основная школа </a:t>
            </a:r>
            <a:endParaRPr lang="ru-RU" dirty="0"/>
          </a:p>
        </p:txBody>
      </p:sp>
      <p:sp>
        <p:nvSpPr>
          <p:cNvPr id="24581" name="Объект 5"/>
          <p:cNvSpPr>
            <a:spLocks noGrp="1"/>
          </p:cNvSpPr>
          <p:nvPr>
            <p:ph sz="quarter" idx="4"/>
          </p:nvPr>
        </p:nvSpPr>
        <p:spPr>
          <a:xfrm>
            <a:off x="4645025" y="1916113"/>
            <a:ext cx="4175125" cy="4826000"/>
          </a:xfrm>
          <a:ln>
            <a:solidFill>
              <a:schemeClr val="tx2"/>
            </a:solidFill>
          </a:ln>
        </p:spPr>
        <p:txBody>
          <a:bodyPr/>
          <a:lstStyle/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пояснительную записку, в которой конкретизируются общие цели основного общего образования с учётом специфики учебного предмета;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общую характеристику учебного предмета, курса;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описание места учебного предмета, курса в учебном плане;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личностные, метапредметные и предметные результаты освоения конкретного учебного предмета, курса;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содержание учебного предмета, курса;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тематическое планирование с определением основных видов учебной деятельности; 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latin typeface="Times New Roman" pitchFamily="18" charset="0"/>
                <a:cs typeface="Times New Roman" pitchFamily="18" charset="0"/>
              </a:rPr>
              <a:t>описание учебно-методического и материально-технического обеспечения образовательного процесса; </a:t>
            </a:r>
          </a:p>
          <a:p>
            <a:pPr algn="just">
              <a:spcBef>
                <a:spcPts val="313"/>
              </a:spcBef>
              <a:buFont typeface="Bodoni MT Condensed" pitchFamily="18" charset="0"/>
              <a:buAutoNum type="arabicPeriod"/>
            </a:pPr>
            <a:r>
              <a:rPr lang="ru-RU" sz="15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планируемые результаты изучения учебного предмета, курса.</a:t>
            </a:r>
          </a:p>
          <a:p>
            <a:pPr algn="just">
              <a:buFont typeface="Bodoni MT Condensed" pitchFamily="18" charset="0"/>
              <a:buAutoNum type="arabicPeriod"/>
            </a:pPr>
            <a:endParaRPr lang="ru-RU" sz="130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Bodoni MT Condensed" pitchFamily="18" charset="0"/>
              <a:buAutoNum type="arabicPeriod"/>
            </a:pPr>
            <a:endParaRPr lang="ru-RU" sz="13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Структура рабочей программы по учебному предмету (курсу)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Титульный лист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Пояснительная записка</a:t>
            </a:r>
          </a:p>
          <a:p>
            <a:pPr indent="11113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/>
              <a:t> </a:t>
            </a:r>
            <a:r>
              <a:rPr lang="ru-RU" sz="2000" dirty="0" smtClean="0"/>
              <a:t>  общая характеристика учебного предмета (курса)</a:t>
            </a:r>
          </a:p>
          <a:p>
            <a:pPr indent="11113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/>
              <a:t> </a:t>
            </a:r>
            <a:r>
              <a:rPr lang="ru-RU" sz="2000" dirty="0" smtClean="0"/>
              <a:t>  цели и задачи изучения учебного предмета (курса)</a:t>
            </a:r>
          </a:p>
          <a:p>
            <a:pPr indent="11113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 smtClean="0"/>
              <a:t>   описание места учебного предмета (курса) в учебном плане</a:t>
            </a:r>
          </a:p>
          <a:p>
            <a:pPr indent="11113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2000" dirty="0"/>
              <a:t> </a:t>
            </a:r>
            <a:r>
              <a:rPr lang="ru-RU" sz="2000" dirty="0" smtClean="0"/>
              <a:t>  личностные, </a:t>
            </a:r>
            <a:r>
              <a:rPr lang="ru-RU" sz="2000" dirty="0" err="1" smtClean="0"/>
              <a:t>метапредметные</a:t>
            </a:r>
            <a:r>
              <a:rPr lang="ru-RU" sz="2000" dirty="0" smtClean="0"/>
              <a:t> и предметные результаты освоения учебного предмета (курса)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Основное содержание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Тематическое планирование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Учебно-методическое и материально-техническое обеспечение образовательного процесса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Планируемые результаты изучения учебного предмета</a:t>
            </a:r>
            <a:r>
              <a:rPr lang="ru-RU" smtClean="0"/>
              <a:t>, курса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Титульный лист рабочей программы учебного предмета</a:t>
            </a:r>
            <a:endParaRPr lang="ru-RU" sz="3600" dirty="0"/>
          </a:p>
        </p:txBody>
      </p:sp>
      <p:sp>
        <p:nvSpPr>
          <p:cNvPr id="2662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наименование образовательного учреждения;</a:t>
            </a:r>
          </a:p>
          <a:p>
            <a:r>
              <a:rPr lang="ru-RU" smtClean="0"/>
              <a:t>гриф утверждения программы (с указанием даты и номера приказа руководителя образовательного учреждения);</a:t>
            </a:r>
          </a:p>
          <a:p>
            <a:r>
              <a:rPr lang="ru-RU" smtClean="0"/>
              <a:t>название учебного курса, предмета, дисциплины (модуля);</a:t>
            </a:r>
          </a:p>
          <a:p>
            <a:r>
              <a:rPr lang="ru-RU" smtClean="0"/>
              <a:t>Ф.И.О. педагога, разработавшего и реализующего учебный курс, предмет, дисциплину (модуль);</a:t>
            </a:r>
          </a:p>
          <a:p>
            <a:r>
              <a:rPr lang="ru-RU" smtClean="0"/>
              <a:t>классы (параллель), которым изучается учебный курс, предмет, дисциплина (модуль);</a:t>
            </a:r>
          </a:p>
          <a:p>
            <a:r>
              <a:rPr lang="ru-RU" smtClean="0"/>
              <a:t>год составления программы.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Пояснительная записка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354013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В «Пояснительной записке» :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/>
              <a:t>д</a:t>
            </a:r>
            <a:r>
              <a:rPr lang="ru-RU" dirty="0" smtClean="0"/>
              <a:t>ается </a:t>
            </a:r>
            <a:r>
              <a:rPr lang="ru-RU" dirty="0" smtClean="0">
                <a:solidFill>
                  <a:srgbClr val="FF0000"/>
                </a:solidFill>
              </a:rPr>
              <a:t>общая характеристика рабочей программы</a:t>
            </a:r>
            <a:r>
              <a:rPr lang="ru-RU" dirty="0" smtClean="0"/>
              <a:t>, раскрываются </a:t>
            </a:r>
            <a:r>
              <a:rPr lang="ru-RU" dirty="0">
                <a:solidFill>
                  <a:srgbClr val="FF0000"/>
                </a:solidFill>
              </a:rPr>
              <a:t>особенности каждого раздела программы</a:t>
            </a:r>
            <a:r>
              <a:rPr lang="ru-RU" dirty="0"/>
              <a:t>, </a:t>
            </a:r>
            <a:r>
              <a:rPr lang="ru-RU" dirty="0">
                <a:solidFill>
                  <a:srgbClr val="FF0000"/>
                </a:solidFill>
              </a:rPr>
              <a:t>преемственность</a:t>
            </a:r>
            <a:r>
              <a:rPr lang="ru-RU" dirty="0"/>
              <a:t> ее содержания с важнейшими нормативными документами и содержанием программы для начального образования;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дается </a:t>
            </a:r>
            <a:r>
              <a:rPr lang="ru-RU" dirty="0" smtClean="0">
                <a:solidFill>
                  <a:srgbClr val="FF0000"/>
                </a:solidFill>
              </a:rPr>
              <a:t>общая характеристика курса</a:t>
            </a:r>
            <a:r>
              <a:rPr lang="ru-RU" dirty="0" smtClean="0"/>
              <a:t>, его </a:t>
            </a:r>
            <a:r>
              <a:rPr lang="ru-RU" dirty="0" smtClean="0">
                <a:solidFill>
                  <a:srgbClr val="FF0000"/>
                </a:solidFill>
              </a:rPr>
              <a:t>вклада </a:t>
            </a:r>
            <a:r>
              <a:rPr lang="ru-RU" dirty="0" smtClean="0"/>
              <a:t>в </a:t>
            </a:r>
            <a:r>
              <a:rPr lang="ru-RU" dirty="0"/>
              <a:t>решение основных педагогических задач в системе основного общего </a:t>
            </a:r>
            <a:r>
              <a:rPr lang="ru-RU" dirty="0" smtClean="0"/>
              <a:t>образования; 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определяются </a:t>
            </a:r>
            <a:r>
              <a:rPr lang="ru-RU" dirty="0" smtClean="0">
                <a:solidFill>
                  <a:srgbClr val="FF0000"/>
                </a:solidFill>
              </a:rPr>
              <a:t>цели и задачи </a:t>
            </a:r>
            <a:r>
              <a:rPr lang="ru-RU" dirty="0" smtClean="0"/>
              <a:t>изучения курса;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характеризуется </a:t>
            </a:r>
            <a:r>
              <a:rPr lang="ru-RU" dirty="0" smtClean="0">
                <a:solidFill>
                  <a:srgbClr val="FF0000"/>
                </a:solidFill>
              </a:rPr>
              <a:t>место учебного предмета в </a:t>
            </a:r>
            <a:r>
              <a:rPr lang="ru-RU" dirty="0">
                <a:solidFill>
                  <a:srgbClr val="FF0000"/>
                </a:solidFill>
              </a:rPr>
              <a:t>учебном </a:t>
            </a:r>
            <a:r>
              <a:rPr lang="ru-RU" dirty="0" smtClean="0">
                <a:solidFill>
                  <a:srgbClr val="FF0000"/>
                </a:solidFill>
              </a:rPr>
              <a:t>плане;</a:t>
            </a:r>
            <a:endParaRPr lang="ru-RU" dirty="0" smtClean="0"/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указываются </a:t>
            </a:r>
            <a:r>
              <a:rPr lang="ru-RU" dirty="0" smtClean="0">
                <a:solidFill>
                  <a:srgbClr val="FF0000"/>
                </a:solidFill>
              </a:rPr>
              <a:t>личностные, </a:t>
            </a:r>
            <a:r>
              <a:rPr lang="ru-RU" dirty="0" err="1" smtClean="0">
                <a:solidFill>
                  <a:srgbClr val="FF0000"/>
                </a:solidFill>
              </a:rPr>
              <a:t>метапредметные</a:t>
            </a:r>
            <a:r>
              <a:rPr lang="ru-RU" dirty="0" smtClean="0">
                <a:solidFill>
                  <a:srgbClr val="FF0000"/>
                </a:solidFill>
              </a:rPr>
              <a:t> и предметные результаты </a:t>
            </a:r>
            <a:r>
              <a:rPr lang="ru-RU" dirty="0" smtClean="0"/>
              <a:t>освоения учебного предмета.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Пояснительная записка</a:t>
            </a:r>
            <a:endParaRPr lang="ru-RU" dirty="0"/>
          </a:p>
        </p:txBody>
      </p:sp>
      <p:pic>
        <p:nvPicPr>
          <p:cNvPr id="28674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00213"/>
            <a:ext cx="9088438" cy="511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Пояснительная записка</a:t>
            </a:r>
            <a:br>
              <a:rPr lang="ru-RU" sz="3600" dirty="0" smtClean="0"/>
            </a:br>
            <a:r>
              <a:rPr lang="ru-RU" sz="3600" dirty="0" smtClean="0"/>
              <a:t>(общая характеристика программы)</a:t>
            </a:r>
            <a:endParaRPr lang="ru-RU" sz="3600" dirty="0"/>
          </a:p>
        </p:txBody>
      </p:sp>
      <p:sp>
        <p:nvSpPr>
          <p:cNvPr id="296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4013" algn="just">
              <a:buFont typeface="Wingdings" pitchFamily="2" charset="2"/>
              <a:buNone/>
            </a:pPr>
            <a:r>
              <a:rPr lang="ru-RU" sz="2000" dirty="0" smtClean="0"/>
              <a:t>Программа по _________________  для основной школы предназначена для учащихся ______ классов МОУ ____________, изучающих предмет _______________ …  </a:t>
            </a:r>
          </a:p>
          <a:p>
            <a:pPr marL="0" indent="354013" algn="just">
              <a:buFont typeface="Wingdings" pitchFamily="2" charset="2"/>
              <a:buNone/>
            </a:pPr>
            <a:r>
              <a:rPr lang="ru-RU" sz="2000" dirty="0" smtClean="0"/>
              <a:t>Программа составлена на основе Фундаментального ядра содержания общего образования, требований к результатам основного общего образования, представленных в Федеральном государственном стандарте общего образования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второго поколения</a:t>
            </a:r>
            <a:r>
              <a:rPr lang="ru-RU" sz="2000" dirty="0" smtClean="0"/>
              <a:t> и примерной программе по ________________. В ней также учитываются основные идеи и положения программы развития и формирования универсальных учебных действий для основного общего образования, преемственность с  программой начального общего образования.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Пояснительная записка</a:t>
            </a:r>
            <a:br>
              <a:rPr lang="ru-RU" sz="3600" dirty="0" smtClean="0"/>
            </a:br>
            <a:r>
              <a:rPr lang="ru-RU" sz="3600" dirty="0" smtClean="0"/>
              <a:t>(общая характеристика программы)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850" y="1600200"/>
            <a:ext cx="8569325" cy="5257800"/>
          </a:xfrm>
        </p:spPr>
        <p:txBody>
          <a:bodyPr rtlCol="0">
            <a:normAutofit fontScale="850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 smtClean="0"/>
              <a:t>Программа </a:t>
            </a:r>
            <a:r>
              <a:rPr lang="ru-RU" b="1" dirty="0"/>
              <a:t>включает четыре раздела</a:t>
            </a:r>
            <a:r>
              <a:rPr lang="ru-RU" b="1" dirty="0" smtClean="0"/>
              <a:t>: </a:t>
            </a:r>
          </a:p>
          <a:p>
            <a:pPr marL="0" indent="354013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• </a:t>
            </a:r>
            <a:r>
              <a:rPr lang="ru-RU" dirty="0"/>
              <a:t>«Пояснительная записка», где охарактеризован вклад предмета в достижение целей основного общего образования; сформулированы цели и основные результаты изучения предмета </a:t>
            </a:r>
            <a:r>
              <a:rPr lang="ru-RU" dirty="0" smtClean="0"/>
              <a:t>________________ на </a:t>
            </a:r>
            <a:r>
              <a:rPr lang="ru-RU" dirty="0"/>
              <a:t>нескольких уровнях — личностном, </a:t>
            </a:r>
            <a:r>
              <a:rPr lang="ru-RU" dirty="0" err="1"/>
              <a:t>метапредметном</a:t>
            </a:r>
            <a:r>
              <a:rPr lang="ru-RU" dirty="0"/>
              <a:t> и предметном, дается общая характеристика </a:t>
            </a:r>
            <a:r>
              <a:rPr lang="ru-RU" dirty="0" smtClean="0"/>
              <a:t>курса, </a:t>
            </a:r>
            <a:r>
              <a:rPr lang="ru-RU" dirty="0"/>
              <a:t>его места в </a:t>
            </a:r>
            <a:r>
              <a:rPr lang="ru-RU" dirty="0" smtClean="0"/>
              <a:t>примерном </a:t>
            </a:r>
            <a:r>
              <a:rPr lang="ru-RU" dirty="0"/>
              <a:t>учебном плане</a:t>
            </a:r>
            <a:r>
              <a:rPr lang="ru-RU" dirty="0" smtClean="0"/>
              <a:t>.</a:t>
            </a:r>
          </a:p>
          <a:p>
            <a:pPr marL="0" indent="354013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• </a:t>
            </a:r>
            <a:r>
              <a:rPr lang="ru-RU" dirty="0"/>
              <a:t>«Основное содержание», где представлено изучаемое содержание, объединенное в содержательные блоки</a:t>
            </a:r>
            <a:r>
              <a:rPr lang="ru-RU" dirty="0" smtClean="0"/>
              <a:t>.</a:t>
            </a:r>
          </a:p>
          <a:p>
            <a:pPr marL="0" indent="354013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• </a:t>
            </a:r>
            <a:r>
              <a:rPr lang="ru-RU" dirty="0"/>
              <a:t>«Примерное тематическое планирование», в котором дан примерный перечень тем курса и число учебных часов, отводимых на изучение каждой темы, представлена характеристика основного содержания тем и основных видов деятельности ученика (на уровне учебных действий</a:t>
            </a:r>
            <a:r>
              <a:rPr lang="ru-RU" dirty="0" smtClean="0"/>
              <a:t>).</a:t>
            </a:r>
          </a:p>
          <a:p>
            <a:pPr marL="0" indent="354013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/>
              <a:t>• «</a:t>
            </a:r>
            <a:r>
              <a:rPr lang="ru-RU" dirty="0"/>
              <a:t>Учебно-методическое и материально-техническое обеспечение образовательного </a:t>
            </a:r>
            <a:r>
              <a:rPr lang="ru-RU" dirty="0" smtClean="0"/>
              <a:t>процесса», где дается характеристика </a:t>
            </a:r>
            <a:r>
              <a:rPr lang="ru-RU" dirty="0"/>
              <a:t>необходимых средств обучения и учебного оборудования, обеспечивающих результативность преподавания </a:t>
            </a:r>
            <a:r>
              <a:rPr lang="ru-RU" dirty="0" smtClean="0"/>
              <a:t>_____________в </a:t>
            </a:r>
            <a:r>
              <a:rPr lang="ru-RU" dirty="0"/>
              <a:t>современной школе.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Общая характеристика учебного предмета </a:t>
            </a:r>
            <a:endParaRPr lang="ru-RU" sz="3600" dirty="0"/>
          </a:p>
        </p:txBody>
      </p:sp>
      <p:sp>
        <p:nvSpPr>
          <p:cNvPr id="31746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550"/>
          </a:xfrm>
        </p:spPr>
        <p:txBody>
          <a:bodyPr/>
          <a:lstStyle/>
          <a:p>
            <a:pPr marL="0" indent="354013" algn="just">
              <a:buFont typeface="Wingdings" pitchFamily="2" charset="2"/>
              <a:buNone/>
            </a:pPr>
            <a:r>
              <a:rPr lang="ru-RU" sz="2000" b="1" smtClean="0"/>
              <a:t>Например:</a:t>
            </a:r>
          </a:p>
          <a:p>
            <a:pPr marL="0" indent="354013" algn="just">
              <a:buFont typeface="Wingdings" pitchFamily="2" charset="2"/>
              <a:buNone/>
            </a:pPr>
            <a:r>
              <a:rPr lang="ru-RU" sz="1900" smtClean="0"/>
              <a:t>Литература – это один из ведущих гуманитарных учебных предметов школе. Он содействует формированию разносторонне развитой, гармоничной личности, воспитанию гражданина, патриота.</a:t>
            </a:r>
          </a:p>
          <a:p>
            <a:pPr marL="0" indent="354013" algn="just">
              <a:buFont typeface="Wingdings" pitchFamily="2" charset="2"/>
              <a:buNone/>
            </a:pPr>
            <a:endParaRPr lang="ru-RU" sz="1900" smtClean="0"/>
          </a:p>
          <a:p>
            <a:pPr marL="0" indent="354013" algn="just">
              <a:buFont typeface="Wingdings" pitchFamily="2" charset="2"/>
              <a:buNone/>
            </a:pPr>
            <a:r>
              <a:rPr lang="ru-RU" sz="1900" smtClean="0"/>
              <a:t>Общение школьника с литературными произведениями дает ему опыт коммуникации, диалога с писателями разных стран и эпох, приобщает к общечеловеческим ценностям бытия, а также к духовному опыту русского народа, нашедшему отражение в фольклоре и русской классической литературе.</a:t>
            </a:r>
          </a:p>
          <a:p>
            <a:pPr marL="0" indent="354013" algn="just">
              <a:buFont typeface="Wingdings" pitchFamily="2" charset="2"/>
              <a:buNone/>
            </a:pPr>
            <a:endParaRPr lang="ru-RU" sz="1900" smtClean="0"/>
          </a:p>
          <a:p>
            <a:pPr marL="0" indent="354013" algn="just">
              <a:buFont typeface="Wingdings" pitchFamily="2" charset="2"/>
              <a:buNone/>
            </a:pPr>
            <a:r>
              <a:rPr lang="ru-RU" sz="1900" smtClean="0"/>
              <a:t> Знакомство с произведениями словесного искусства нашей страны расширяет представления учащихся о богатстве и многообразии художественной культуры, духовного и нравственного потенциала многонациональной России.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8913"/>
            <a:ext cx="8229600" cy="6553200"/>
          </a:xfrm>
        </p:spPr>
        <p:txBody>
          <a:bodyPr rtlCol="0">
            <a:normAutofit fontScale="550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800" b="1" dirty="0" smtClean="0"/>
              <a:t>Важно!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800" dirty="0" smtClean="0">
                <a:solidFill>
                  <a:schemeClr val="bg1"/>
                </a:solidFill>
              </a:rPr>
              <a:t>Образовательный </a:t>
            </a:r>
            <a:r>
              <a:rPr lang="ru-RU" sz="3800" dirty="0">
                <a:solidFill>
                  <a:schemeClr val="bg1"/>
                </a:solidFill>
              </a:rPr>
              <a:t>стандарт </a:t>
            </a:r>
            <a:r>
              <a:rPr lang="ru-RU" sz="3800" dirty="0" smtClean="0">
                <a:solidFill>
                  <a:schemeClr val="bg1"/>
                </a:solidFill>
              </a:rPr>
              <a:t>не регламентирует </a:t>
            </a:r>
            <a:r>
              <a:rPr lang="ru-RU" sz="3800" dirty="0">
                <a:solidFill>
                  <a:schemeClr val="bg1"/>
                </a:solidFill>
              </a:rPr>
              <a:t>процессуальный </a:t>
            </a:r>
            <a:r>
              <a:rPr lang="ru-RU" sz="3800" dirty="0" smtClean="0">
                <a:solidFill>
                  <a:schemeClr val="bg1"/>
                </a:solidFill>
              </a:rPr>
              <a:t>аспект образования.  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 smtClean="0"/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5800" b="1" dirty="0" smtClean="0"/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800" b="1" dirty="0" smtClean="0"/>
              <a:t>Что это означает?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800" dirty="0" smtClean="0"/>
              <a:t>Образовательный стандарт не </a:t>
            </a:r>
            <a:r>
              <a:rPr lang="ru-RU" sz="3800" dirty="0"/>
              <a:t>дает </a:t>
            </a:r>
            <a:r>
              <a:rPr lang="ru-RU" sz="3800" dirty="0" smtClean="0"/>
              <a:t>ответов на </a:t>
            </a:r>
            <a:r>
              <a:rPr lang="ru-RU" sz="3800" dirty="0"/>
              <a:t>вопросы: </a:t>
            </a:r>
            <a:endParaRPr lang="ru-RU" sz="3800" dirty="0" smtClean="0"/>
          </a:p>
          <a:p>
            <a:pPr marL="633413" indent="-190500" algn="just" fontAlgn="auto">
              <a:spcAft>
                <a:spcPts val="0"/>
              </a:spcAft>
              <a:defRPr/>
            </a:pPr>
            <a:r>
              <a:rPr lang="ru-RU" sz="3800" dirty="0" smtClean="0"/>
              <a:t>как </a:t>
            </a:r>
            <a:r>
              <a:rPr lang="ru-RU" sz="3800" dirty="0"/>
              <a:t>и в какой </a:t>
            </a:r>
            <a:r>
              <a:rPr lang="ru-RU" sz="3800" dirty="0" smtClean="0"/>
              <a:t>тематической </a:t>
            </a:r>
            <a:r>
              <a:rPr lang="ru-RU" sz="3800" dirty="0"/>
              <a:t>последовательности будет </a:t>
            </a:r>
            <a:r>
              <a:rPr lang="ru-RU" sz="3800" dirty="0" smtClean="0"/>
              <a:t>происходить </a:t>
            </a:r>
            <a:r>
              <a:rPr lang="ru-RU" sz="3800" dirty="0"/>
              <a:t>усвоение предмета? </a:t>
            </a:r>
            <a:endParaRPr lang="ru-RU" sz="3800" dirty="0" smtClean="0"/>
          </a:p>
          <a:p>
            <a:pPr marL="633413" indent="-190500" algn="just" fontAlgn="auto">
              <a:spcAft>
                <a:spcPts val="0"/>
              </a:spcAft>
              <a:defRPr/>
            </a:pPr>
            <a:r>
              <a:rPr lang="ru-RU" sz="3800" dirty="0" smtClean="0"/>
              <a:t>каковы должны </a:t>
            </a:r>
            <a:r>
              <a:rPr lang="ru-RU" sz="3800" dirty="0"/>
              <a:t>быть содержание и </a:t>
            </a:r>
            <a:r>
              <a:rPr lang="ru-RU" sz="3800" dirty="0" smtClean="0"/>
              <a:t>объем программы?</a:t>
            </a:r>
          </a:p>
          <a:p>
            <a:pPr marL="633413" indent="-190500" algn="just" fontAlgn="auto">
              <a:spcAft>
                <a:spcPts val="0"/>
              </a:spcAft>
              <a:defRPr/>
            </a:pPr>
            <a:r>
              <a:rPr lang="ru-RU" sz="3800" dirty="0" smtClean="0"/>
              <a:t>какие </a:t>
            </a:r>
            <a:r>
              <a:rPr lang="ru-RU" sz="3800" dirty="0"/>
              <a:t>способы, </a:t>
            </a:r>
            <a:r>
              <a:rPr lang="ru-RU" sz="3800" dirty="0" smtClean="0"/>
              <a:t>приемы и </a:t>
            </a:r>
            <a:r>
              <a:rPr lang="ru-RU" sz="3800" dirty="0"/>
              <a:t>методы обучения использовать</a:t>
            </a:r>
            <a:r>
              <a:rPr lang="ru-RU" sz="3800" dirty="0" smtClean="0"/>
              <a:t>?</a:t>
            </a:r>
          </a:p>
          <a:p>
            <a:pPr marL="633413" indent="-190500" algn="just" fontAlgn="auto">
              <a:spcAft>
                <a:spcPts val="0"/>
              </a:spcAft>
              <a:defRPr/>
            </a:pPr>
            <a:r>
              <a:rPr lang="ru-RU" sz="3800" dirty="0" smtClean="0"/>
              <a:t>какова </a:t>
            </a:r>
            <a:r>
              <a:rPr lang="ru-RU" sz="3800" dirty="0"/>
              <a:t>должна быть степень </a:t>
            </a:r>
            <a:r>
              <a:rPr lang="ru-RU" sz="3800" dirty="0" smtClean="0"/>
              <a:t>интегра</a:t>
            </a:r>
            <a:r>
              <a:rPr lang="ru-RU" sz="3800" dirty="0"/>
              <a:t>ции, обобщенности, </a:t>
            </a:r>
            <a:r>
              <a:rPr lang="ru-RU" sz="3800" dirty="0" smtClean="0"/>
              <a:t>преемственности в </a:t>
            </a:r>
            <a:r>
              <a:rPr lang="ru-RU" sz="3800" dirty="0"/>
              <a:t>образовательных программах, </a:t>
            </a:r>
            <a:r>
              <a:rPr lang="ru-RU" sz="3800" dirty="0" smtClean="0"/>
              <a:t>особенно </a:t>
            </a:r>
            <a:r>
              <a:rPr lang="ru-RU" sz="3800" dirty="0"/>
              <a:t>в инновационных </a:t>
            </a:r>
            <a:r>
              <a:rPr lang="ru-RU" sz="3800" dirty="0" smtClean="0"/>
              <a:t>учебных заведениях</a:t>
            </a:r>
            <a:r>
              <a:rPr lang="ru-RU" sz="3800" dirty="0"/>
              <a:t>? </a:t>
            </a:r>
            <a:r>
              <a:rPr lang="ru-RU" sz="3800" dirty="0" smtClean="0"/>
              <a:t> и др.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4500" b="1" dirty="0" smtClean="0"/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5800" b="1" dirty="0" smtClean="0"/>
              <a:t>Кто и как отвечает на эти вопросы?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800" dirty="0" smtClean="0"/>
              <a:t>Ответы </a:t>
            </a:r>
            <a:r>
              <a:rPr lang="ru-RU" sz="3800" dirty="0"/>
              <a:t>на эти </a:t>
            </a:r>
            <a:r>
              <a:rPr lang="ru-RU" sz="3800" dirty="0" smtClean="0"/>
              <a:t>вопросы </a:t>
            </a:r>
            <a:r>
              <a:rPr lang="ru-RU" sz="3800" dirty="0"/>
              <a:t>– компетенция образовательного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3800" dirty="0"/>
              <a:t>учреждения и самого педагога.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Цели и задачи курса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600" b="1" u="sng" dirty="0" smtClean="0"/>
              <a:t>Фиксируется главная цель и задачи изучения учебного предмета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/>
              <a:t>При постановке целей учебного предмета должны быть учтены требования </a:t>
            </a:r>
            <a:r>
              <a:rPr lang="ru-RU" dirty="0" smtClean="0"/>
              <a:t>ФГОС, </a:t>
            </a:r>
            <a:r>
              <a:rPr lang="ru-RU" dirty="0"/>
              <a:t>а также заказ на образовательные услуги обучающихся и их родителей</a:t>
            </a:r>
            <a:r>
              <a:rPr lang="ru-RU" dirty="0" smtClean="0"/>
              <a:t>.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Главными </a:t>
            </a:r>
            <a:r>
              <a:rPr lang="ru-RU" dirty="0"/>
              <a:t>целями учебного предмета являются те, которые характеризуют личностные, </a:t>
            </a:r>
            <a:r>
              <a:rPr lang="ru-RU" dirty="0" err="1"/>
              <a:t>метапредметные</a:t>
            </a:r>
            <a:r>
              <a:rPr lang="ru-RU" dirty="0"/>
              <a:t> и предметные результаты освоения образовательной программы, которыми должны овладеть обучающиеся, опыт ценностных отношений и творческий опыт. </a:t>
            </a:r>
            <a:endParaRPr lang="ru-RU" dirty="0" smtClean="0"/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Цели </a:t>
            </a:r>
            <a:r>
              <a:rPr lang="ru-RU" dirty="0"/>
              <a:t>и задачи </a:t>
            </a:r>
            <a:r>
              <a:rPr lang="ru-RU" dirty="0" smtClean="0"/>
              <a:t>должны быть однозначно понимаемыми и  </a:t>
            </a:r>
            <a:r>
              <a:rPr lang="ru-RU" dirty="0"/>
              <a:t>диагностируемыми. </a:t>
            </a:r>
            <a:endParaRPr lang="ru-RU" dirty="0" smtClean="0"/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При </a:t>
            </a:r>
            <a:r>
              <a:rPr lang="ru-RU" dirty="0"/>
              <a:t>разработке рабочей программы необходимо планировать создание адекватных средств диагностики (оценки) степени достижения целей и задач.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Цели и задачи курса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marL="0" indent="354013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b="1" dirty="0"/>
              <a:t>Цели и задачи обучения поставлены </a:t>
            </a:r>
            <a:r>
              <a:rPr lang="ru-RU" b="1" dirty="0" err="1"/>
              <a:t>диагностично</a:t>
            </a:r>
            <a:r>
              <a:rPr lang="ru-RU" b="1" dirty="0"/>
              <a:t>, если</a:t>
            </a:r>
            <a:r>
              <a:rPr lang="ru-RU" dirty="0"/>
              <a:t>: 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дано </a:t>
            </a:r>
            <a:r>
              <a:rPr lang="ru-RU" dirty="0"/>
              <a:t>настолько точное и определенное описание личностного качества, которое формируется в результате изучения программы, что его можно безошибочно отделить от других качеств личности;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описан способ, «инструмент» для однозначного выявления диагностируемого качества личности;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возможно измерение развитости или интенсивности проявления оцениваемого качества на основе данных контроля;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существует шкала оценки качества, опирающаяся на результаты измерения.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Цели и задачи курса</a:t>
            </a:r>
            <a:endParaRPr lang="ru-RU" dirty="0"/>
          </a:p>
        </p:txBody>
      </p:sp>
      <p:sp>
        <p:nvSpPr>
          <p:cNvPr id="348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smtClean="0"/>
              <a:t>Задачи предмета</a:t>
            </a:r>
            <a:r>
              <a:rPr lang="ru-RU" smtClean="0"/>
              <a:t> обычно группируются как мировоззренческие, методологические, теоретические, развивающие, воспитывающие, практические. </a:t>
            </a:r>
          </a:p>
          <a:p>
            <a:pPr algn="just"/>
            <a:r>
              <a:rPr lang="ru-RU" smtClean="0"/>
              <a:t>Они выступают в качестве частных, относительно самостоятельных способов достижения целей (подцелей).</a:t>
            </a:r>
          </a:p>
          <a:p>
            <a:pPr algn="just"/>
            <a:r>
              <a:rPr lang="ru-RU" smtClean="0"/>
              <a:t> Кроме того, в учебной программе может быть сформулирован круг типовых задач (в общей их постановке) по всем разделам курса, которые должен научиться решать каждый учащийся.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Результаты освоения учебного предмета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Представляет </a:t>
            </a:r>
            <a:r>
              <a:rPr lang="ru-RU" dirty="0"/>
              <a:t>собой описание </a:t>
            </a:r>
            <a:r>
              <a:rPr lang="ru-RU" dirty="0" smtClean="0"/>
              <a:t>целей-результатов обучения</a:t>
            </a:r>
            <a:r>
              <a:rPr lang="ru-RU" dirty="0"/>
              <a:t>, выраженных в действиях учащихся (</a:t>
            </a:r>
            <a:r>
              <a:rPr lang="ru-RU" dirty="0" err="1"/>
              <a:t>операциональных</a:t>
            </a:r>
            <a:r>
              <a:rPr lang="ru-RU" dirty="0"/>
              <a:t>) и </a:t>
            </a:r>
            <a:r>
              <a:rPr lang="ru-RU" dirty="0" smtClean="0"/>
              <a:t>реально опознаваемых </a:t>
            </a:r>
            <a:r>
              <a:rPr lang="ru-RU" dirty="0"/>
              <a:t>с помощью какого-либо инструмента (</a:t>
            </a:r>
            <a:r>
              <a:rPr lang="ru-RU" dirty="0" err="1"/>
              <a:t>диагностичных</a:t>
            </a:r>
            <a:r>
              <a:rPr lang="ru-RU" dirty="0" smtClean="0"/>
              <a:t>).</a:t>
            </a:r>
            <a:endParaRPr lang="ru-RU" dirty="0"/>
          </a:p>
          <a:p>
            <a:pPr algn="just" fontAlgn="auto">
              <a:spcAft>
                <a:spcPts val="0"/>
              </a:spcAft>
              <a:defRPr/>
            </a:pPr>
            <a:r>
              <a:rPr lang="ru-RU" dirty="0"/>
              <a:t>Данный перечень целей-результатов обучения включает </a:t>
            </a:r>
            <a:r>
              <a:rPr lang="ru-RU" dirty="0" smtClean="0"/>
              <a:t>личностные, </a:t>
            </a:r>
            <a:r>
              <a:rPr lang="ru-RU" dirty="0" err="1" smtClean="0"/>
              <a:t>метапредметные</a:t>
            </a:r>
            <a:r>
              <a:rPr lang="ru-RU" dirty="0" smtClean="0"/>
              <a:t> и предметные результаты освоения программы учебного курса по годам обучения и в целом.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dirty="0" smtClean="0"/>
              <a:t>Основанием для </a:t>
            </a:r>
            <a:r>
              <a:rPr lang="ru-RU" dirty="0"/>
              <a:t>выделения требований к уровню подготовки учащихся </a:t>
            </a:r>
            <a:r>
              <a:rPr lang="ru-RU" dirty="0" smtClean="0"/>
              <a:t>выступает ФГОС, примерная основная образовательная программа и примерная программа учебного предмета, </a:t>
            </a:r>
            <a:r>
              <a:rPr lang="ru-RU" dirty="0"/>
              <a:t>на базе которой </a:t>
            </a:r>
            <a:r>
              <a:rPr lang="ru-RU" dirty="0" smtClean="0"/>
              <a:t>разрабатывается рабочая </a:t>
            </a:r>
            <a:r>
              <a:rPr lang="ru-RU" dirty="0"/>
              <a:t>программа.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Результаты освоения учебного предмета должны: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ru-RU" sz="2800" dirty="0" smtClean="0"/>
              <a:t>описываться </a:t>
            </a:r>
            <a:r>
              <a:rPr lang="ru-RU" sz="2800" dirty="0"/>
              <a:t>через действия </a:t>
            </a:r>
            <a:r>
              <a:rPr lang="ru-RU" sz="2800" dirty="0" smtClean="0"/>
              <a:t>учащихся («научиться» и «получить возможность научиться»);</a:t>
            </a:r>
            <a:endParaRPr lang="ru-RU" sz="2800" dirty="0"/>
          </a:p>
          <a:p>
            <a:pPr algn="just" fontAlgn="auto">
              <a:spcAft>
                <a:spcPts val="0"/>
              </a:spcAft>
              <a:defRPr/>
            </a:pPr>
            <a:r>
              <a:rPr lang="ru-RU" sz="2800" dirty="0"/>
              <a:t>обозначать определенный уровень достижений;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800" dirty="0"/>
              <a:t>быть достижимыми и подлежащими оценке;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800" dirty="0"/>
              <a:t>описываться понятным для учащихся языком.</a:t>
            </a:r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Результаты освоения учебного предмета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62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u="sng" dirty="0" smtClean="0"/>
              <a:t>Например</a:t>
            </a:r>
            <a:r>
              <a:rPr lang="ru-RU" sz="2800" dirty="0" smtClean="0"/>
              <a:t>: </a:t>
            </a:r>
          </a:p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/>
              <a:t>Неравенства</a:t>
            </a:r>
            <a:endParaRPr lang="ru-RU" sz="2800" dirty="0"/>
          </a:p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dirty="0"/>
              <a:t>Выпускник научится: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понимать </a:t>
            </a:r>
            <a:r>
              <a:rPr lang="ru-RU" sz="2800" dirty="0"/>
              <a:t>и применять терминологию и символику, связанные с отношением неравенства, свойства числовых неравенств;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решать </a:t>
            </a:r>
            <a:r>
              <a:rPr lang="ru-RU" sz="2800" dirty="0"/>
              <a:t>линейные неравенства с одной переменной и их системы; решать квадратные неравенства с опорой на графические представления;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dirty="0" smtClean="0"/>
              <a:t>применять </a:t>
            </a:r>
            <a:r>
              <a:rPr lang="ru-RU" sz="2800" dirty="0"/>
              <a:t>аппарат неравенств для решения задач из различных разделов </a:t>
            </a:r>
            <a:r>
              <a:rPr lang="ru-RU" sz="2800" dirty="0" smtClean="0"/>
              <a:t>курса.</a:t>
            </a:r>
          </a:p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800" b="1" i="1" dirty="0" smtClean="0"/>
              <a:t>Выпускник </a:t>
            </a:r>
            <a:r>
              <a:rPr lang="ru-RU" sz="2800" b="1" i="1" dirty="0"/>
              <a:t>получит возможность научиться</a:t>
            </a:r>
            <a:r>
              <a:rPr lang="ru-RU" sz="2800" b="1" dirty="0"/>
              <a:t>: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2800" i="1" dirty="0" smtClean="0"/>
              <a:t>разнообразным </a:t>
            </a:r>
            <a:r>
              <a:rPr lang="ru-RU" sz="2800" i="1" dirty="0"/>
              <a:t>приёмам доказательства неравенств; уверенно применять аппарат неравенств для решения разнообразных математических задач и задач из смежных предметов, практики;</a:t>
            </a:r>
            <a:endParaRPr lang="ru-RU" sz="2800" dirty="0"/>
          </a:p>
          <a:p>
            <a:pPr fontAlgn="auto">
              <a:spcAft>
                <a:spcPts val="0"/>
              </a:spcAft>
              <a:defRPr/>
            </a:pPr>
            <a:r>
              <a:rPr lang="ru-RU" sz="2800" i="1" dirty="0" smtClean="0"/>
              <a:t>применять </a:t>
            </a:r>
            <a:r>
              <a:rPr lang="ru-RU" sz="2800" i="1" dirty="0"/>
              <a:t>графические представления для исследования неравенств, систем неравенств, содержащих буквенные коэффициенты.</a:t>
            </a:r>
            <a:endParaRPr lang="ru-RU" sz="2800" dirty="0"/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Результаты освоения учебного предмета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 fontScale="47500" lnSpcReduction="20000"/>
          </a:bodyPr>
          <a:lstStyle/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900" b="1" u="sng" dirty="0" smtClean="0"/>
              <a:t>Например</a:t>
            </a:r>
            <a:r>
              <a:rPr lang="ru-RU" sz="2900" dirty="0" smtClean="0"/>
              <a:t>: </a:t>
            </a:r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900" b="1" dirty="0"/>
              <a:t>История Древнего мира</a:t>
            </a:r>
            <a:endParaRPr lang="ru-RU" sz="2900" dirty="0"/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900" b="1" dirty="0"/>
              <a:t>Выпускник научится: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определять </a:t>
            </a:r>
            <a:r>
              <a:rPr lang="ru-RU" sz="2700" dirty="0"/>
              <a:t>место исторических событий во времени, объяснять смысл основных хронологических понятий, терминов (тысячелетие, век, до н. э., н. э.);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использовать </a:t>
            </a:r>
            <a:r>
              <a:rPr lang="ru-RU" sz="2700" dirty="0"/>
              <a:t>историческую карту как источник информации о расселении человеческих общностей в эпохи первобытности и Древнего мира, расположении древних цивилизаций и государств, местах важнейших событий;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проводить </a:t>
            </a:r>
            <a:r>
              <a:rPr lang="ru-RU" sz="2700" dirty="0"/>
              <a:t>поиск информации в отрывках исторических текстов, материальных памятниках Древнего мира;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описывать </a:t>
            </a:r>
            <a:r>
              <a:rPr lang="ru-RU" sz="2700" dirty="0"/>
              <a:t>условия существования, основные занятия, образ жизни людей в древности, памятники древней культуры; рассказывать о событиях древней истории;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раскрывать </a:t>
            </a:r>
            <a:r>
              <a:rPr lang="ru-RU" sz="2700" dirty="0"/>
              <a:t>характерные, существенные черты: а) форм государственного устройства древних обществ (с использованием понятий «деспотия», «полис», «республика», «закон», «империя», «метрополия», «колония» и др.); б) положения основных групп населения в древневосточных и античных обществах (правители и подданные, свободные и рабы); в) религиозных верований людей в древности;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объяснять</a:t>
            </a:r>
            <a:r>
              <a:rPr lang="ru-RU" sz="2700" dirty="0"/>
              <a:t>,</a:t>
            </a:r>
            <a:r>
              <a:rPr lang="ru-RU" sz="2700" b="1" i="1" dirty="0"/>
              <a:t> </a:t>
            </a:r>
            <a:r>
              <a:rPr lang="ru-RU" sz="2700" dirty="0"/>
              <a:t>в чём заключались назначение и художественные достоинства памятников древней культуры: архитектурных сооружений, предметов быта, произведений искусства;</a:t>
            </a:r>
          </a:p>
          <a:p>
            <a:pPr algn="just" fontAlgn="auto">
              <a:spcAft>
                <a:spcPts val="0"/>
              </a:spcAft>
              <a:defRPr/>
            </a:pPr>
            <a:r>
              <a:rPr lang="ru-RU" sz="2700" dirty="0" smtClean="0"/>
              <a:t>давать </a:t>
            </a:r>
            <a:r>
              <a:rPr lang="ru-RU" sz="2700" dirty="0"/>
              <a:t>оценку наиболее значительным событиям и личностям древней истории.</a:t>
            </a:r>
          </a:p>
          <a:p>
            <a:pPr marL="0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sz="2900" b="1" i="1" dirty="0"/>
              <a:t>Выпускник получит возможность научиться:</a:t>
            </a:r>
            <a:endParaRPr lang="ru-RU" sz="2900" b="1" dirty="0"/>
          </a:p>
          <a:p>
            <a:pPr fontAlgn="auto">
              <a:spcAft>
                <a:spcPts val="0"/>
              </a:spcAft>
              <a:defRPr/>
            </a:pPr>
            <a:r>
              <a:rPr lang="ru-RU" sz="2700" i="1" dirty="0" smtClean="0"/>
              <a:t>давать </a:t>
            </a:r>
            <a:r>
              <a:rPr lang="ru-RU" sz="2700" i="1" dirty="0"/>
              <a:t>характеристику общественного строя древних государств;</a:t>
            </a:r>
            <a:endParaRPr lang="ru-RU" sz="2700" dirty="0"/>
          </a:p>
          <a:p>
            <a:pPr fontAlgn="auto">
              <a:spcAft>
                <a:spcPts val="0"/>
              </a:spcAft>
              <a:defRPr/>
            </a:pPr>
            <a:r>
              <a:rPr lang="ru-RU" sz="2700" i="1" dirty="0" smtClean="0"/>
              <a:t>сопоставлять </a:t>
            </a:r>
            <a:r>
              <a:rPr lang="ru-RU" sz="2700" i="1" dirty="0"/>
              <a:t>свидетельства различных исторических источников, выявляя в них общее и различия;</a:t>
            </a:r>
            <a:endParaRPr lang="ru-RU" sz="2700" dirty="0"/>
          </a:p>
          <a:p>
            <a:pPr fontAlgn="auto">
              <a:spcAft>
                <a:spcPts val="0"/>
              </a:spcAft>
              <a:defRPr/>
            </a:pPr>
            <a:r>
              <a:rPr lang="ru-RU" sz="2700" i="1" dirty="0" smtClean="0"/>
              <a:t>видеть </a:t>
            </a:r>
            <a:r>
              <a:rPr lang="ru-RU" sz="2700" i="1" dirty="0"/>
              <a:t>проявления влияния античного искусства в окружающей среде;</a:t>
            </a:r>
            <a:endParaRPr lang="ru-RU" sz="2700" dirty="0"/>
          </a:p>
          <a:p>
            <a:pPr fontAlgn="auto">
              <a:spcAft>
                <a:spcPts val="0"/>
              </a:spcAft>
              <a:defRPr/>
            </a:pPr>
            <a:r>
              <a:rPr lang="ru-RU" sz="2700" i="1" dirty="0" smtClean="0"/>
              <a:t>высказывать </a:t>
            </a:r>
            <a:r>
              <a:rPr lang="ru-RU" sz="2700" i="1" dirty="0"/>
              <a:t>суждения о значении и месте исторического и культурного наследия древних обществ в мировой истории.</a:t>
            </a:r>
            <a:endParaRPr lang="ru-RU" sz="2700" dirty="0"/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Основное содержание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С</a:t>
            </a:r>
            <a:r>
              <a:rPr lang="ru-RU" dirty="0" smtClean="0"/>
              <a:t>троится </a:t>
            </a:r>
            <a:r>
              <a:rPr lang="ru-RU" dirty="0"/>
              <a:t>по разделам и темам в соответствии с учебно-тематическим планом. </a:t>
            </a:r>
            <a:endParaRPr lang="ru-RU" dirty="0" smtClean="0"/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 </a:t>
            </a:r>
            <a:r>
              <a:rPr lang="ru-RU" dirty="0"/>
              <a:t>разработке учебной программы следует опираться на </a:t>
            </a:r>
            <a:r>
              <a:rPr lang="ru-RU" dirty="0" smtClean="0"/>
              <a:t>фундаментальное ядро содержания общего образования.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При </a:t>
            </a:r>
            <a:r>
              <a:rPr lang="ru-RU" dirty="0"/>
              <a:t>описании содержания тем рабочей программы рекомендуется </a:t>
            </a:r>
            <a:r>
              <a:rPr lang="ru-RU" dirty="0" smtClean="0"/>
              <a:t>такая </a:t>
            </a:r>
            <a:r>
              <a:rPr lang="ru-RU" dirty="0"/>
              <a:t>последовательность изложения</a:t>
            </a:r>
            <a:r>
              <a:rPr lang="ru-RU" dirty="0" smtClean="0"/>
              <a:t>:</a:t>
            </a:r>
          </a:p>
          <a:p>
            <a:pPr marL="722313" indent="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 название </a:t>
            </a:r>
            <a:r>
              <a:rPr lang="ru-RU" dirty="0"/>
              <a:t>темы с указанием количества часов, необходимых на ее изучение;</a:t>
            </a:r>
          </a:p>
          <a:p>
            <a:pPr marL="722313" indent="0"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dirty="0" smtClean="0"/>
              <a:t> содержание </a:t>
            </a:r>
            <a:r>
              <a:rPr lang="ru-RU" dirty="0"/>
              <a:t>учебного </a:t>
            </a:r>
            <a:r>
              <a:rPr lang="ru-RU" dirty="0" smtClean="0"/>
              <a:t>материала.</a:t>
            </a:r>
            <a:endParaRPr lang="ru-RU" dirty="0"/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Тематическое планирование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0" y="1557338"/>
          <a:ext cx="9144000" cy="5301208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4572000"/>
                <a:gridCol w="4572000"/>
              </a:tblGrid>
              <a:tr h="109496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Основное содержание по темам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dirty="0" smtClean="0"/>
                        <a:t>Характеристика основных видов деятельности ученика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62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ru-RU" sz="1800" dirty="0" smtClean="0"/>
                        <a:t>Восточные славяне. Расселение, занятия, верования, </a:t>
                      </a:r>
                      <a:r>
                        <a:rPr lang="ru-RU" sz="1800" dirty="0" err="1" smtClean="0"/>
                        <a:t>общесвенное</a:t>
                      </a:r>
                      <a:r>
                        <a:rPr lang="ru-RU" sz="1800" dirty="0" smtClean="0"/>
                        <a:t> устройство. Взаимоотношения с соседними народами и государствами.</a:t>
                      </a:r>
                    </a:p>
                    <a:p>
                      <a:pPr algn="just">
                        <a:buNone/>
                      </a:pPr>
                      <a:r>
                        <a:rPr lang="ru-RU" sz="1800" dirty="0" smtClean="0"/>
                        <a:t>           Предпосылки и причины </a:t>
                      </a:r>
                      <a:r>
                        <a:rPr lang="ru-RU" sz="1800" dirty="0" err="1" smtClean="0"/>
                        <a:t>обраования</a:t>
                      </a:r>
                      <a:r>
                        <a:rPr lang="ru-RU" sz="1800" dirty="0" smtClean="0"/>
                        <a:t> государства у восточных славян. </a:t>
                      </a:r>
                      <a:r>
                        <a:rPr lang="ru-RU" sz="1800" dirty="0" err="1" smtClean="0"/>
                        <a:t>Ва</a:t>
                      </a:r>
                      <a:r>
                        <a:rPr lang="ru-RU" sz="1800" dirty="0" smtClean="0"/>
                        <a:t> центра славянской государственности – Новгород и Киев. </a:t>
                      </a:r>
                      <a:r>
                        <a:rPr lang="ru-RU" sz="1800" dirty="0" err="1" smtClean="0"/>
                        <a:t>Фомирование</a:t>
                      </a:r>
                      <a:r>
                        <a:rPr lang="ru-RU" sz="1800" dirty="0" smtClean="0"/>
                        <a:t> княжеской власти. Первые русские князья, их внутренняя и внешняя политика. Князь и дружина. Полюдье. 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530225" algn="just">
                        <a:buNone/>
                      </a:pPr>
                      <a:r>
                        <a:rPr lang="ru-RU" sz="1800" b="1" dirty="0" smtClean="0"/>
                        <a:t>Характеризовать</a:t>
                      </a:r>
                      <a:r>
                        <a:rPr lang="ru-RU" sz="1800" dirty="0" smtClean="0"/>
                        <a:t> на основе исторической карты территории расселения восточных славян, природные условия, в которых они жили, их занятия</a:t>
                      </a:r>
                    </a:p>
                    <a:p>
                      <a:pPr algn="just">
                        <a:buNone/>
                      </a:pPr>
                      <a:r>
                        <a:rPr lang="ru-RU" sz="1800" dirty="0" smtClean="0"/>
                        <a:t>        </a:t>
                      </a:r>
                      <a:r>
                        <a:rPr lang="ru-RU" sz="1800" b="1" dirty="0" smtClean="0"/>
                        <a:t>Описывать</a:t>
                      </a:r>
                      <a:r>
                        <a:rPr lang="ru-RU" sz="1800" dirty="0" smtClean="0"/>
                        <a:t> жизнь и быт, верования славян.</a:t>
                      </a:r>
                    </a:p>
                    <a:p>
                      <a:pPr algn="just">
                        <a:buNone/>
                      </a:pPr>
                      <a:r>
                        <a:rPr lang="ru-RU" sz="1800" b="1" dirty="0" smtClean="0"/>
                        <a:t>        Объяснять </a:t>
                      </a:r>
                      <a:r>
                        <a:rPr lang="ru-RU" sz="1800" dirty="0" smtClean="0"/>
                        <a:t>смысл понятий князь, дружина, государство, полюдье.</a:t>
                      </a:r>
                    </a:p>
                    <a:p>
                      <a:pPr algn="just">
                        <a:buNone/>
                      </a:pPr>
                      <a:r>
                        <a:rPr lang="ru-RU" sz="1800" dirty="0" smtClean="0"/>
                        <a:t>         </a:t>
                      </a:r>
                      <a:r>
                        <a:rPr lang="ru-RU" sz="1800" b="1" dirty="0" smtClean="0"/>
                        <a:t>Раскрывать</a:t>
                      </a:r>
                      <a:r>
                        <a:rPr lang="ru-RU" sz="1800" dirty="0" smtClean="0"/>
                        <a:t> причины и называть время образования Древнерусского государства.</a:t>
                      </a:r>
                    </a:p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2880"/>
            <a:ext cx="8856984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Учебно-методическое и материально-техническое обеспечение</a:t>
            </a:r>
            <a:endParaRPr lang="ru-RU" sz="3600" dirty="0"/>
          </a:p>
        </p:txBody>
      </p:sp>
      <p:sp>
        <p:nvSpPr>
          <p:cNvPr id="419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smtClean="0"/>
              <a:t>Библиотечный фонд </a:t>
            </a:r>
            <a:r>
              <a:rPr lang="ru-RU" smtClean="0"/>
              <a:t>(нормативные документы, программы, учебники, учебные пособия, научная, научно-популярная литература, справочные пособия, методические пособия для учителя)</a:t>
            </a:r>
          </a:p>
          <a:p>
            <a:pPr algn="just"/>
            <a:r>
              <a:rPr lang="ru-RU" b="1" smtClean="0"/>
              <a:t>Печатные пособия </a:t>
            </a:r>
            <a:r>
              <a:rPr lang="ru-RU" smtClean="0"/>
              <a:t>(таблицы по предмету, портреты и др.)</a:t>
            </a:r>
          </a:p>
          <a:p>
            <a:pPr algn="just"/>
            <a:r>
              <a:rPr lang="ru-RU" b="1" smtClean="0"/>
              <a:t>Информационные средства </a:t>
            </a:r>
            <a:r>
              <a:rPr lang="ru-RU" smtClean="0"/>
              <a:t>(мультимедийные обучающие программы, электронные учебники, электронные базы данных и др.)</a:t>
            </a:r>
          </a:p>
          <a:p>
            <a:pPr algn="just"/>
            <a:r>
              <a:rPr lang="ru-RU" b="1" smtClean="0"/>
              <a:t>Технические средства обучения </a:t>
            </a:r>
            <a:r>
              <a:rPr lang="ru-RU" smtClean="0"/>
              <a:t>(компьютер, проектор, интерактивная доска и др.)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Что такое примерная программа учебного предмета?</a:t>
            </a:r>
            <a:endParaRPr lang="ru-RU" sz="3600" dirty="0"/>
          </a:p>
        </p:txBody>
      </p:sp>
      <p:sp>
        <p:nvSpPr>
          <p:cNvPr id="15362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354013" algn="just">
              <a:buFont typeface="Wingdings" pitchFamily="2" charset="2"/>
              <a:buNone/>
            </a:pPr>
            <a:r>
              <a:rPr lang="ru-RU" b="1" i="1" smtClean="0"/>
              <a:t>Примерная учебная программа </a:t>
            </a:r>
            <a:r>
              <a:rPr lang="ru-RU" smtClean="0"/>
              <a:t>– документ, рекомендательного характера, который детально раскрывает обязательные (федеральные) компоненты содержания обучения и параметры качества усвоения учебного материала по конкретному предмету базисного учебного плана.</a:t>
            </a:r>
          </a:p>
          <a:p>
            <a:pPr marL="0" indent="354013" algn="just">
              <a:buFont typeface="Wingdings" pitchFamily="2" charset="2"/>
              <a:buNone/>
            </a:pPr>
            <a:r>
              <a:rPr lang="ru-RU" smtClean="0"/>
              <a:t>Примерные программы не могут использоваться в качестве рабочих, поскольку не задают последовательности изучения материала и распределения его по классам или  годам обучения.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Что такое рабочая программа по учебному предмету?</a:t>
            </a:r>
            <a:endParaRPr lang="ru-RU" sz="3600" dirty="0"/>
          </a:p>
        </p:txBody>
      </p:sp>
      <p:sp>
        <p:nvSpPr>
          <p:cNvPr id="16386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Font typeface="Wingdings" pitchFamily="2" charset="2"/>
              <a:buNone/>
            </a:pPr>
            <a:r>
              <a:rPr lang="ru-RU" b="1" i="1" smtClean="0"/>
              <a:t>Рабочая программа </a:t>
            </a:r>
            <a:r>
              <a:rPr lang="ru-RU" smtClean="0"/>
              <a:t>– это учебная программа, разработанная педагогом на основе Примерной для конкретного образовательного учреждения и определенного класса (группы), имеющая изменения и дополнения в содержании, последовательности изучения тем, количестве часов, использовании организационных форм обучения и т.п.</a:t>
            </a:r>
          </a:p>
          <a:p>
            <a:pPr marL="0" indent="0" algn="just">
              <a:buFont typeface="Wingdings" pitchFamily="2" charset="2"/>
              <a:buNone/>
            </a:pPr>
            <a:r>
              <a:rPr lang="ru-RU" b="1" i="1" smtClean="0"/>
              <a:t>Рабочая программа </a:t>
            </a:r>
            <a:r>
              <a:rPr lang="ru-RU" smtClean="0"/>
              <a:t>– это нормативно-управленческий документ образовательного учреждения, характеризующий систему организации образовательной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Функции рабочей программы</a:t>
            </a:r>
            <a:endParaRPr lang="ru-RU" sz="3600" dirty="0"/>
          </a:p>
        </p:txBody>
      </p:sp>
      <p:sp>
        <p:nvSpPr>
          <p:cNvPr id="17410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smtClean="0"/>
              <a:t>фиксирует содержание образования на уровне учебного предмета;</a:t>
            </a:r>
          </a:p>
          <a:p>
            <a:pPr algn="just"/>
            <a:endParaRPr lang="ru-RU" smtClean="0"/>
          </a:p>
          <a:p>
            <a:pPr algn="just"/>
            <a:endParaRPr lang="ru-RU" smtClean="0"/>
          </a:p>
          <a:p>
            <a:pPr algn="just"/>
            <a:endParaRPr lang="ru-RU" smtClean="0"/>
          </a:p>
          <a:p>
            <a:pPr algn="just"/>
            <a:endParaRPr lang="ru-RU" smtClean="0"/>
          </a:p>
          <a:p>
            <a:pPr algn="just"/>
            <a:r>
              <a:rPr lang="ru-RU" smtClean="0"/>
              <a:t>направляет деятельность учителя и учащихся, а также служит средством контроля за их работой;</a:t>
            </a:r>
          </a:p>
          <a:p>
            <a:pPr algn="just"/>
            <a:endParaRPr lang="ru-RU" smtClean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4397375" y="1989138"/>
            <a:ext cx="4638675" cy="1944687"/>
          </a:xfrm>
          <a:prstGeom prst="wedgeEllipseCallout">
            <a:avLst>
              <a:gd name="adj1" fmla="val -63040"/>
              <a:gd name="adj2" fmla="val -407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Программа должна занять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свое определенное место, способствуя обеспечению целостности образования. Отсюда общее требование к программам – их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 </a:t>
            </a:r>
            <a:r>
              <a:rPr lang="ru-RU" u="sng" dirty="0"/>
              <a:t>единство</a:t>
            </a:r>
            <a:r>
              <a:rPr lang="ru-RU" sz="1400" dirty="0"/>
              <a:t>.</a:t>
            </a:r>
            <a:endParaRPr lang="ru-RU" dirty="0"/>
          </a:p>
        </p:txBody>
      </p:sp>
      <p:sp>
        <p:nvSpPr>
          <p:cNvPr id="5" name="Овальная выноска 4"/>
          <p:cNvSpPr/>
          <p:nvPr/>
        </p:nvSpPr>
        <p:spPr>
          <a:xfrm>
            <a:off x="611188" y="5084763"/>
            <a:ext cx="4638675" cy="1611312"/>
          </a:xfrm>
          <a:prstGeom prst="wedgeEllipseCallout">
            <a:avLst>
              <a:gd name="adj1" fmla="val 46011"/>
              <a:gd name="adj2" fmla="val -55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программа должна быть процессуально и технологически обоснована.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Особенности проектирования рабочих программ учебных предметов</a:t>
            </a:r>
            <a:endParaRPr lang="ru-RU" sz="3600" dirty="0"/>
          </a:p>
        </p:txBody>
      </p:sp>
      <p:sp>
        <p:nvSpPr>
          <p:cNvPr id="18434" name="Rectangle 3"/>
          <p:cNvSpPr txBox="1">
            <a:spLocks noChangeArrowheads="1"/>
          </p:cNvSpPr>
          <p:nvPr/>
        </p:nvSpPr>
        <p:spPr bwMode="auto">
          <a:xfrm>
            <a:off x="457200" y="1600200"/>
            <a:ext cx="8229600" cy="218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None/>
            </a:pPr>
            <a:r>
              <a:rPr lang="ru-RU" sz="2600">
                <a:solidFill>
                  <a:schemeClr val="tx2"/>
                </a:solidFill>
              </a:rPr>
              <a:t>Программы нового поколения проектируются на основе отбора задач, ориентированных на достижение школьниками ключевых компетентностей (УУД) или способностей решать учебно-познавательные и учебно-практические задачи.</a:t>
            </a: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"/>
            </a:pPr>
            <a:endParaRPr lang="ru-RU" sz="2600">
              <a:solidFill>
                <a:schemeClr val="tx2"/>
              </a:solidFill>
            </a:endParaRPr>
          </a:p>
        </p:txBody>
      </p:sp>
      <p:sp>
        <p:nvSpPr>
          <p:cNvPr id="4" name="AutoShape 7"/>
          <p:cNvSpPr>
            <a:spLocks noChangeArrowheads="1"/>
          </p:cNvSpPr>
          <p:nvPr/>
        </p:nvSpPr>
        <p:spPr bwMode="auto">
          <a:xfrm>
            <a:off x="3862388" y="4778375"/>
            <a:ext cx="976312" cy="485775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457200" y="4570413"/>
            <a:ext cx="3024188" cy="936625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Совокупность сведений</a:t>
            </a:r>
          </a:p>
          <a:p>
            <a:pPr algn="ctr"/>
            <a:r>
              <a:rPr lang="ru-RU"/>
              <a:t>(предметное содержание)</a:t>
            </a:r>
          </a:p>
          <a:p>
            <a:pPr algn="ctr"/>
            <a:endParaRPr lang="ru-RU"/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5292725" y="4318000"/>
            <a:ext cx="3529013" cy="14398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/>
              <a:t>Процедуры усвоения способов</a:t>
            </a:r>
          </a:p>
          <a:p>
            <a:pPr algn="ctr"/>
            <a:r>
              <a:rPr lang="ru-RU"/>
              <a:t> деятельности школьниками</a:t>
            </a:r>
          </a:p>
          <a:p>
            <a:pPr algn="ctr"/>
            <a:r>
              <a:rPr lang="ru-RU"/>
              <a:t>(условия усвоения предметного </a:t>
            </a:r>
          </a:p>
          <a:p>
            <a:pPr algn="ctr"/>
            <a:r>
              <a:rPr lang="ru-RU"/>
              <a:t>содержания) и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Логика построения рабочей программы учебного предмета</a:t>
            </a:r>
            <a:endParaRPr lang="ru-RU" sz="3600" dirty="0"/>
          </a:p>
        </p:txBody>
      </p:sp>
      <p:sp>
        <p:nvSpPr>
          <p:cNvPr id="19458" name="Объект 2"/>
          <p:cNvSpPr>
            <a:spLocks noGrp="1"/>
          </p:cNvSpPr>
          <p:nvPr>
            <p:ph idx="1"/>
          </p:nvPr>
        </p:nvSpPr>
        <p:spPr>
          <a:xfrm>
            <a:off x="250825" y="1600200"/>
            <a:ext cx="8785225" cy="3484563"/>
          </a:xfrm>
        </p:spPr>
        <p:txBody>
          <a:bodyPr/>
          <a:lstStyle/>
          <a:p>
            <a:pPr algn="just"/>
            <a:r>
              <a:rPr lang="ru-RU" sz="2800" smtClean="0"/>
              <a:t>Характеристика компетентностей (способностей) как целей-результатов программы</a:t>
            </a:r>
          </a:p>
          <a:p>
            <a:pPr algn="just"/>
            <a:r>
              <a:rPr lang="ru-RU" sz="2800" smtClean="0"/>
              <a:t>Способы их формирования у учащихся</a:t>
            </a:r>
          </a:p>
          <a:p>
            <a:pPr algn="just"/>
            <a:r>
              <a:rPr lang="ru-RU" sz="2800" smtClean="0"/>
              <a:t>Отбор информации, которая способствует решению конкретных учебно-познавательных и учебно-практических задач и развивает компетентности (способности)</a:t>
            </a: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395288" y="5445125"/>
            <a:ext cx="8424862" cy="36671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ЛОГИКА УСВОЕНИЯ УСЛОЖНЯЮЩИХСЯ СПОСОБОВ ДЕЯТЕЛЬНОСТИ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Рабочая программа учебного предмета описывает: 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algn="just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/>
              <a:t>четко </a:t>
            </a:r>
            <a:r>
              <a:rPr lang="ru-RU" dirty="0"/>
              <a:t>обозначенные </a:t>
            </a:r>
            <a:r>
              <a:rPr lang="ru-RU" dirty="0" smtClean="0"/>
              <a:t>цели-результаты </a:t>
            </a:r>
            <a:r>
              <a:rPr lang="ru-RU" dirty="0"/>
              <a:t>преподавания предмета, включая предполагаемые в ходе курса изменения в характеристиках школьников;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/>
              <a:t>отбор </a:t>
            </a:r>
            <a:r>
              <a:rPr lang="ru-RU" dirty="0"/>
              <a:t>изучаемого материала, структурированный под процесс решения различных задач и проблем;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/>
              <a:t>ожидаемую </a:t>
            </a:r>
            <a:r>
              <a:rPr lang="ru-RU" dirty="0"/>
              <a:t>учебную деятельность со стороны школьников и особые виды деятельности для приобретения опыта решения задач в условиях реальных ситуаций;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/>
              <a:t>применяемые </a:t>
            </a:r>
            <a:r>
              <a:rPr lang="ru-RU" dirty="0"/>
              <a:t>средства обучения;</a:t>
            </a:r>
          </a:p>
          <a:p>
            <a:pPr algn="just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dirty="0" smtClean="0"/>
              <a:t>специальные </a:t>
            </a:r>
            <a:r>
              <a:rPr lang="ru-RU" dirty="0"/>
              <a:t>требования к оценке уровней конкретных компетентностей и вопросы-задания для диагностики, оценки.</a:t>
            </a:r>
          </a:p>
          <a:p>
            <a:pPr marL="0" indent="0" algn="just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111166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3600" dirty="0" smtClean="0"/>
              <a:t>Общая модель рабочей программы </a:t>
            </a:r>
            <a:endParaRPr lang="ru-RU" sz="3600" dirty="0"/>
          </a:p>
        </p:txBody>
      </p:sp>
      <p:graphicFrame>
        <p:nvGraphicFramePr>
          <p:cNvPr id="4" name="Group 38"/>
          <p:cNvGraphicFramePr>
            <a:graphicFrameLocks noGrp="1"/>
          </p:cNvGraphicFramePr>
          <p:nvPr>
            <p:ph idx="1"/>
          </p:nvPr>
        </p:nvGraphicFramePr>
        <p:xfrm>
          <a:off x="323850" y="1649413"/>
          <a:ext cx="8534400" cy="4984433"/>
        </p:xfrm>
        <a:graphic>
          <a:graphicData uri="http://schemas.openxmlformats.org/drawingml/2006/table">
            <a:tbl>
              <a:tblPr/>
              <a:tblGrid>
                <a:gridCol w="1357312"/>
                <a:gridCol w="7177088"/>
              </a:tblGrid>
              <a:tr h="1295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Зачем?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Цели-результаты образования – структурированные ключевые и предметные компетентности школьника, личностные, </a:t>
                      </a:r>
                      <a:r>
                        <a:rPr kumimoji="0" lang="ru-RU" sz="2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метапредметные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и предметные результаты с учетом специфики учебного предмета.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1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Что?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Содержание учебного материала, его структурированный образ для решения задач разного типа. Дидактические единицы содержания обучения и логика усвоения учебного материала в контексте деятельности.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0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Times New Roman" pitchFamily="18" charset="0"/>
                        </a:rPr>
                        <a:t>Как?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Виды деятельности учащихся при работе с учебным материалом для достижения образовательных целей-результатов, диагностические материалы.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catur">
  <a:themeElements>
    <a:clrScheme name="Decatur">
      <a:dk1>
        <a:sysClr val="windowText" lastClr="000000"/>
      </a:dk1>
      <a:lt1>
        <a:sysClr val="window" lastClr="FFFFFF"/>
      </a:lt1>
      <a:dk2>
        <a:srgbClr val="55554A"/>
      </a:dk2>
      <a:lt2>
        <a:srgbClr val="D7DAE1"/>
      </a:lt2>
      <a:accent1>
        <a:srgbClr val="F4680B"/>
      </a:accent1>
      <a:accent2>
        <a:srgbClr val="ABB19F"/>
      </a:accent2>
      <a:accent3>
        <a:srgbClr val="948774"/>
      </a:accent3>
      <a:accent4>
        <a:srgbClr val="7EB8E7"/>
      </a:accent4>
      <a:accent5>
        <a:srgbClr val="E3B651"/>
      </a:accent5>
      <a:accent6>
        <a:srgbClr val="96756C"/>
      </a:accent6>
      <a:hlink>
        <a:srgbClr val="66AACD"/>
      </a:hlink>
      <a:folHlink>
        <a:srgbClr val="809DB3"/>
      </a:folHlink>
    </a:clrScheme>
    <a:fontScheme name="Decatur">
      <a:majorFont>
        <a:latin typeface="Bodoni MT Condensed"/>
        <a:ea typeface=""/>
        <a:cs typeface=""/>
        <a:font script="Grek" typeface="Times New Roman"/>
        <a:font script="Cyrl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ecatur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  <a:satMod val="110000"/>
              </a:schemeClr>
            </a:gs>
            <a:gs pos="47500">
              <a:schemeClr val="phClr">
                <a:tint val="53000"/>
                <a:satMod val="120000"/>
              </a:schemeClr>
            </a:gs>
            <a:gs pos="58500">
              <a:schemeClr val="phClr">
                <a:tint val="53000"/>
                <a:satMod val="120000"/>
              </a:schemeClr>
            </a:gs>
            <a:gs pos="100000">
              <a:schemeClr val="phClr">
                <a:tint val="90000"/>
                <a:satMod val="110000"/>
              </a:schemeClr>
            </a:gs>
          </a:gsLst>
          <a:lin ang="3600000" scaled="1"/>
        </a:gradFill>
        <a:gradFill rotWithShape="1">
          <a:gsLst>
            <a:gs pos="0">
              <a:schemeClr val="phClr">
                <a:shade val="54000"/>
                <a:satMod val="105000"/>
              </a:schemeClr>
            </a:gs>
            <a:gs pos="47500">
              <a:schemeClr val="phClr">
                <a:shade val="88000"/>
                <a:satMod val="105000"/>
              </a:schemeClr>
            </a:gs>
            <a:gs pos="58500">
              <a:schemeClr val="phClr">
                <a:shade val="88000"/>
                <a:satMod val="105000"/>
              </a:schemeClr>
            </a:gs>
            <a:gs pos="100000">
              <a:schemeClr val="phClr">
                <a:shade val="54000"/>
                <a:satMod val="105000"/>
              </a:schemeClr>
            </a:gs>
          </a:gsLst>
          <a:lin ang="36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82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3600000" algn="r" rotWithShape="0">
              <a:srgbClr val="000000">
                <a:alpha val="30000"/>
              </a:srgbClr>
            </a:outerShdw>
          </a:effectLst>
        </a:effectStyle>
        <a:effectStyle>
          <a:effectLst>
            <a:outerShdw blurRad="63500" dist="25400" dir="3600000" algn="r" rotWithShape="0">
              <a:srgbClr val="000000">
                <a:alpha val="36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prstMaterial="flat">
            <a:bevelT w="38100" h="50800" prst="softRound"/>
          </a:sp3d>
        </a:effectStyle>
        <a:effectStyle>
          <a:effectLst>
            <a:outerShdw blurRad="76200" dist="38100" dir="3600000" algn="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harsh" dir="tl">
              <a:rot lat="0" lon="0" rev="9000000"/>
            </a:lightRig>
          </a:scene3d>
          <a:sp3d contourW="44450" prstMaterial="flat">
            <a:bevelT w="38100" h="50800" prst="softRound"/>
            <a:contourClr>
              <a:schemeClr val="phClr">
                <a:tint val="5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52000"/>
                <a:satMod val="105000"/>
              </a:schemeClr>
            </a:gs>
            <a:gs pos="47500">
              <a:schemeClr val="phClr">
                <a:tint val="90000"/>
                <a:shade val="89000"/>
                <a:satMod val="105000"/>
              </a:schemeClr>
            </a:gs>
            <a:gs pos="58500">
              <a:schemeClr val="phClr">
                <a:tint val="85000"/>
                <a:shade val="89000"/>
                <a:satMod val="105000"/>
              </a:schemeClr>
            </a:gs>
            <a:gs pos="100000">
              <a:schemeClr val="phClr">
                <a:tint val="100000"/>
                <a:shade val="52000"/>
                <a:satMod val="105000"/>
              </a:schemeClr>
            </a:gs>
          </a:gsLst>
          <a:lin ang="36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</a:schemeClr>
              <a:schemeClr val="phClr">
                <a:shade val="85000"/>
                <a:satMod val="120000"/>
              </a:schemeClr>
            </a:duotone>
          </a:blip>
          <a:tile tx="0" ty="0" sx="52000" sy="52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catur">
    <a:dk1>
      <a:sysClr val="windowText" lastClr="000000"/>
    </a:dk1>
    <a:lt1>
      <a:sysClr val="window" lastClr="FFFFFF"/>
    </a:lt1>
    <a:dk2>
      <a:srgbClr val="55554A"/>
    </a:dk2>
    <a:lt2>
      <a:srgbClr val="D7DAE1"/>
    </a:lt2>
    <a:accent1>
      <a:srgbClr val="F4680B"/>
    </a:accent1>
    <a:accent2>
      <a:srgbClr val="ABB19F"/>
    </a:accent2>
    <a:accent3>
      <a:srgbClr val="948774"/>
    </a:accent3>
    <a:accent4>
      <a:srgbClr val="7EB8E7"/>
    </a:accent4>
    <a:accent5>
      <a:srgbClr val="E3B651"/>
    </a:accent5>
    <a:accent6>
      <a:srgbClr val="96756C"/>
    </a:accent6>
    <a:hlink>
      <a:srgbClr val="66AACD"/>
    </a:hlink>
    <a:folHlink>
      <a:srgbClr val="809DB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TC101790490[[fn=Decatur]]</Template>
  <TotalTime>836</TotalTime>
  <Words>2070</Words>
  <Application>Microsoft Office PowerPoint</Application>
  <PresentationFormat>Экран (4:3)</PresentationFormat>
  <Paragraphs>202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Decatur</vt:lpstr>
      <vt:lpstr>Как сделать рабочую программу учебного предмета?</vt:lpstr>
      <vt:lpstr>Презентация PowerPoint</vt:lpstr>
      <vt:lpstr>Что такое примерная программа учебного предмета?</vt:lpstr>
      <vt:lpstr>Что такое рабочая программа по учебному предмету?</vt:lpstr>
      <vt:lpstr>Функции рабочей программы</vt:lpstr>
      <vt:lpstr>Особенности проектирования рабочих программ учебных предметов</vt:lpstr>
      <vt:lpstr>Логика построения рабочей программы учебного предмета</vt:lpstr>
      <vt:lpstr>Рабочая программа учебного предмета описывает: </vt:lpstr>
      <vt:lpstr>Общая модель рабочей программы </vt:lpstr>
      <vt:lpstr>Нормативно-правовая база</vt:lpstr>
      <vt:lpstr>Проектирование и разработка рабочей программы по учебному предмету </vt:lpstr>
      <vt:lpstr>Структура рабочей программы по учебному предмету (курсу)</vt:lpstr>
      <vt:lpstr>Структура рабочей программы по учебному предмету (курсу)</vt:lpstr>
      <vt:lpstr>Титульный лист рабочей программы учебного предмета</vt:lpstr>
      <vt:lpstr>Пояснительная записка</vt:lpstr>
      <vt:lpstr>Пояснительная записка</vt:lpstr>
      <vt:lpstr>Пояснительная записка (общая характеристика программы)</vt:lpstr>
      <vt:lpstr>Пояснительная записка (общая характеристика программы)</vt:lpstr>
      <vt:lpstr>Общая характеристика учебного предмета </vt:lpstr>
      <vt:lpstr>Цели и задачи курса</vt:lpstr>
      <vt:lpstr>Цели и задачи курса</vt:lpstr>
      <vt:lpstr>Цели и задачи курса</vt:lpstr>
      <vt:lpstr>Результаты освоения учебного предмета</vt:lpstr>
      <vt:lpstr>Результаты освоения учебного предмета должны:</vt:lpstr>
      <vt:lpstr>Результаты освоения учебного предмета</vt:lpstr>
      <vt:lpstr>Результаты освоения учебного предмета</vt:lpstr>
      <vt:lpstr>Основное содержание</vt:lpstr>
      <vt:lpstr>Тематическое планирование</vt:lpstr>
      <vt:lpstr>Учебно-методическое и материально-техническое обеспечение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Алла Анатольевна Лыба</cp:lastModifiedBy>
  <cp:revision>31</cp:revision>
  <dcterms:created xsi:type="dcterms:W3CDTF">2012-05-13T07:26:09Z</dcterms:created>
  <dcterms:modified xsi:type="dcterms:W3CDTF">2013-10-07T04:16:18Z</dcterms:modified>
</cp:coreProperties>
</file>