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62" r:id="rId3"/>
    <p:sldId id="257" r:id="rId4"/>
    <p:sldId id="270" r:id="rId5"/>
    <p:sldId id="271" r:id="rId6"/>
    <p:sldId id="260" r:id="rId7"/>
    <p:sldId id="261" r:id="rId8"/>
    <p:sldId id="267" r:id="rId9"/>
    <p:sldId id="263" r:id="rId10"/>
    <p:sldId id="265" r:id="rId11"/>
    <p:sldId id="266" r:id="rId12"/>
    <p:sldId id="264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47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558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3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74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86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52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77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955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29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667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464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A12CF69-9360-41B0-AA3A-04AE127BF1F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0717283-0E3D-47F3-A99B-A466CA99079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8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0%D0%BB%D0%B3%D0%BE%D1%80%D0%B8%D1%82%D0%BC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Методология как педагогическая практика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50186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копилку «Моя образовательная программа»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097280" y="5208655"/>
            <a:ext cx="10058400" cy="7528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Борисанова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Н.В.,</a:t>
            </a: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Зам.директора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по НМР</a:t>
            </a: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ДДТ «У Белого озера»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440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52132"/>
            <a:ext cx="10058400" cy="1450757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Задание 2 (10-15 мин.)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8997" y="1845734"/>
            <a:ext cx="10058400" cy="402336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Изучить содержание принципов обучения и воспитания.</a:t>
            </a:r>
          </a:p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Выбрать не более 7 принципов обучения и воспитания,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адекватных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избранным подходам в реализации программ,</a:t>
            </a:r>
          </a:p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>разместить карточки с их названиями  на планшетах </a:t>
            </a:r>
          </a:p>
        </p:txBody>
      </p:sp>
    </p:spTree>
    <p:extLst>
      <p:ext uri="{BB962C8B-B14F-4D97-AF65-F5344CB8AC3E}">
        <p14:creationId xmlns:p14="http://schemas.microsoft.com/office/powerpoint/2010/main" val="1200060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52132"/>
            <a:ext cx="10058400" cy="1450757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Задание 3 (5-7 мин.)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8997" y="1845734"/>
            <a:ext cx="10058400" cy="402336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Ознакомиться с методами обучения и воспитания.</a:t>
            </a:r>
          </a:p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Разделить карточки с названиями методов на 3 «кучки»: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Неактуальные для избранных подходов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 Значимые и активно используемые в избранных подходах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«Копилка на будущее»: важные, интересные, но плохо известные или мало используемые</a:t>
            </a:r>
          </a:p>
        </p:txBody>
      </p:sp>
    </p:spTree>
    <p:extLst>
      <p:ext uri="{BB962C8B-B14F-4D97-AF65-F5344CB8AC3E}">
        <p14:creationId xmlns:p14="http://schemas.microsoft.com/office/powerpoint/2010/main" val="2766526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Подведём итоги…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Отметьте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 таблице плюсами то, что Вы узнали, испытали,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поняли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сегодня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65601"/>
              </p:ext>
            </p:extLst>
          </p:nvPr>
        </p:nvGraphicFramePr>
        <p:xfrm>
          <a:off x="1007635" y="2392097"/>
          <a:ext cx="10148045" cy="2160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5077"/>
                <a:gridCol w="1228670"/>
                <a:gridCol w="1456165"/>
                <a:gridCol w="1004117"/>
                <a:gridCol w="1329670"/>
                <a:gridCol w="1451261"/>
                <a:gridCol w="1451261"/>
                <a:gridCol w="1321824"/>
              </a:tblGrid>
              <a:tr h="74401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интересно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неинтересно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полезно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бесполезно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17938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новая информация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17938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известная информация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работа в команде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5960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Трудно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080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Легко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566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7176" y="842682"/>
            <a:ext cx="10438504" cy="5026412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Благодарю за внимание</a:t>
            </a:r>
          </a:p>
          <a:p>
            <a:pPr algn="ctr"/>
            <a:r>
              <a:rPr lang="ru-RU" sz="4800" dirty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 понимание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!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70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6636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Зачем (умничать:-))?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867" y="1280958"/>
            <a:ext cx="10574767" cy="451024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«….Программа «………» предполагает в индивидуальный, личностный, компетентностный подход….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…Педагогические принципы: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учёт возрастных особенностей детей;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«каждый ребёнок талантлив»;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доступность;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наглядность;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научность;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- последовательность изложения материала.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…В образовательном процессе используются методы: словесные, наглядные, практические, метод проектов.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Формы проведения занятий: </a:t>
            </a:r>
            <a:r>
              <a:rPr lang="ru-RU" dirty="0"/>
              <a:t>	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учебное занятие, проектная деятельность, мастер-класс, репетиция, комплексное занятие, сюжетно-ролевая игра»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843785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9858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Методология и практика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219" y="1195632"/>
            <a:ext cx="5109589" cy="4683906"/>
          </a:xfrm>
        </p:spPr>
        <p:txBody>
          <a:bodyPr/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Практическая методология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 — это программа (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hlinkClick r:id="rId2" tooltip="Алгоритм"/>
              </a:rPr>
              <a:t>алгоритм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), набор приёмов и способов того, как достичь желаемой практической цели и не погрешить против истины, или того, что мы считаем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истинным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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Методология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– это система принципов и способов организации и построения теоретической и практической деятельности.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Методология педагогики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 – это наука о методах, ориентированная на внутренние механизмы, логику движения и организации педагогического процесса.</a:t>
            </a:r>
          </a:p>
        </p:txBody>
      </p:sp>
      <p:sp>
        <p:nvSpPr>
          <p:cNvPr id="21" name="Объект 2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8012094" y="2821305"/>
            <a:ext cx="747096" cy="11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5586095" y="1998345"/>
            <a:ext cx="2396490" cy="15879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Методология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(подходы)</a:t>
            </a:r>
          </a:p>
        </p:txBody>
      </p:sp>
      <p:sp>
        <p:nvSpPr>
          <p:cNvPr id="6" name="Овал 5"/>
          <p:cNvSpPr/>
          <p:nvPr/>
        </p:nvSpPr>
        <p:spPr>
          <a:xfrm>
            <a:off x="8759190" y="1998345"/>
            <a:ext cx="2446020" cy="1539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7" name="Овал 6"/>
          <p:cNvSpPr/>
          <p:nvPr/>
        </p:nvSpPr>
        <p:spPr>
          <a:xfrm>
            <a:off x="5458199" y="4160626"/>
            <a:ext cx="2663825" cy="14370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Система оценивания результатов</a:t>
            </a:r>
          </a:p>
        </p:txBody>
      </p:sp>
      <p:sp>
        <p:nvSpPr>
          <p:cNvPr id="8" name="Овал 7"/>
          <p:cNvSpPr/>
          <p:nvPr/>
        </p:nvSpPr>
        <p:spPr>
          <a:xfrm>
            <a:off x="8851153" y="4064635"/>
            <a:ext cx="2578847" cy="1518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образования (содержание, методы, формы, технологии)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8122024" y="4857919"/>
            <a:ext cx="729129" cy="296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6855143" y="3601958"/>
            <a:ext cx="1" cy="4502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10097442" y="3601958"/>
            <a:ext cx="1" cy="38034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7736792" y="3349495"/>
            <a:ext cx="1347497" cy="102441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720143" y="3340246"/>
            <a:ext cx="1532890" cy="8578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-56093"/>
            <a:ext cx="30489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243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161365" y="475124"/>
          <a:ext cx="11923059" cy="6105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611"/>
                <a:gridCol w="2169459"/>
                <a:gridCol w="2537012"/>
                <a:gridCol w="2698377"/>
                <a:gridCol w="510988"/>
                <a:gridCol w="2384612"/>
              </a:tblGrid>
              <a:tr h="529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Трансляционная модель: воспроизводство культуры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Социально-ориентированная модель: решение задач социально-экономического развития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Личностно-ориентированная модель: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формирование, развитие личности</a:t>
                      </a: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Антропологическая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модель: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становление человеческого в человеке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Передача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опыта: знаний, умений, навыков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компетенций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развитие личностных качеств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Порождение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индивидуальных целей образования </a:t>
                      </a: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способов их достижения </a:t>
                      </a:r>
                      <a:endParaRPr lang="ru-RU" sz="1400" b="1" dirty="0" smtClean="0">
                        <a:solidFill>
                          <a:srgbClr val="333333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28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Постановка 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целей</a:t>
                      </a: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педагога</a:t>
                      </a:r>
                      <a:endParaRPr lang="ru-RU" sz="14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333333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ребёнка</a:t>
                      </a:r>
                      <a:endParaRPr lang="ru-RU" sz="1400" b="1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985">
                <a:tc rowSpan="2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практики образования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дисциплины (последовательность учебных тем)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программы (организация деятельности по освоению компетенций)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планы, маршруты, траектории движения по освоению учебных дисциплин, образовательных программ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985">
                <a:tc vMerge="1"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(составляются педагогом)</a:t>
                      </a:r>
                      <a:endParaRPr lang="ru-RU" sz="1400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(разрабатываются с участием ребёнка, совместно с ребёнком)</a:t>
                      </a:r>
                      <a:endParaRPr lang="ru-RU" sz="1400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985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педагога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Воздействие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Ob-Ob</a:t>
                      </a: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Sb-Ob</a:t>
                      </a: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Влияние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Sb</a:t>
                      </a: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</a:t>
                      </a: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Sb</a:t>
                      </a: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Sb</a:t>
                      </a: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 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kern="1200" dirty="0" err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Sb-Sb</a:t>
                      </a:r>
                      <a:r>
                        <a:rPr lang="ru-RU" sz="1400" b="1" kern="12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9859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 оценивание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учебных результатов: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соответствие стандарту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сформированности компетентностей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и анализ сформированности личностных качеств, развития способностей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и анализ проявления образовательных инициатив и способов их реализации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7097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анализа  и оценки результата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Успеваемость: количественный и качественный анализ, статистические методы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Компетентности: тесты, выполнение заданий, по решению профессиональных задач разного уровня сложности,  анализ продуктов  проектной деятельности, фокус-группы, экспертные опросы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 качества, способности: тесты, анкеты, 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фокусированные наблюдения, 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экспертные опросы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 и способы реализации инициатив: портфолио,  самооценка и самодиагностика и внешняя экспертиза образовательных достижений, построение образовательных профилей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985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учёта и фиксации результатов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Баллы, рейтинги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Баллы, рейтинги, портфолио достижений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Экспертные оценки и суждения</a:t>
                      </a:r>
                      <a:endParaRPr lang="ru-RU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Портфолио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Экспертные оценки и суждения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373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8221220"/>
              </p:ext>
            </p:extLst>
          </p:nvPr>
        </p:nvGraphicFramePr>
        <p:xfrm>
          <a:off x="340659" y="250033"/>
          <a:ext cx="11636188" cy="66046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9136"/>
                <a:gridCol w="5457052"/>
              </a:tblGrid>
              <a:tr h="183533"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ПРИНЦИПЫ ОБУЧЕНИЯ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ПРИНЦИПЫ ВОСПИТАНИЯ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 rowSpan="2"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Принцип </a:t>
                      </a:r>
                      <a:r>
                        <a:rPr lang="ru-RU" sz="1100" dirty="0">
                          <a:effectLst/>
                        </a:rPr>
                        <a:t>направленности обучения на решение во взаимосвязи задач образования, воспитания и общего развития обучаемых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Принцип  </a:t>
                      </a:r>
                      <a:r>
                        <a:rPr lang="ru-RU" sz="1100" b="1" dirty="0" err="1">
                          <a:effectLst/>
                        </a:rPr>
                        <a:t>культуросообразности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3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Принцип народности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 rowSpan="2"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развивающего и воспитывающего обучения</a:t>
                      </a:r>
                    </a:p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единства и непротиворечивости действий учебного заведения и образа жизни учащихся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социального партнерства педагога и родителей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 целостности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 целостности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систематичности и последовательности</a:t>
                      </a:r>
                    </a:p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 обучении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 rowSpan="2"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последовательности,</a:t>
                      </a:r>
                    </a:p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систематичности, преемственности, единства и непрерывности воспитательных воздействий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rowSpan="2"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непрерывности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</a:t>
                      </a:r>
                      <a:r>
                        <a:rPr lang="ru-RU" sz="1100" b="1" dirty="0" err="1">
                          <a:effectLst/>
                        </a:rPr>
                        <a:t>полисубъектности</a:t>
                      </a:r>
                      <a:r>
                        <a:rPr lang="ru-RU" sz="1100" b="1" dirty="0">
                          <a:effectLst/>
                        </a:rPr>
                        <a:t> воспитания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учёта возрастных и индивидуальных особенностей учащихся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indent="29146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соответствия воспитания возрастным и индивидуальным особенностям учащихся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доступности при необходимой степени трудности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</a:t>
                      </a:r>
                      <a:r>
                        <a:rPr lang="ru-RU" sz="1100" b="1" dirty="0" err="1">
                          <a:effectLst/>
                        </a:rPr>
                        <a:t>природосообразности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наглядности обучения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воспитания примером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коллективного характера обучения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 учета индивидуальных особенностей учащихся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воспитания в коллективе и через коллектив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Принцип сознательности и активности учащихся в обучении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 руководящей роли преподавателя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сотрудничества педагога и ребёнка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демократизации / самоуправления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прочности, осознанности и действенности результатов образования, воспитания и развития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субъективного контроля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гуманизации и гуманитаризации обучения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</a:t>
                      </a:r>
                      <a:r>
                        <a:rPr lang="ru-RU" sz="1100" b="1" dirty="0" err="1">
                          <a:effectLst/>
                        </a:rPr>
                        <a:t>гуманизации</a:t>
                      </a:r>
                      <a:r>
                        <a:rPr lang="ru-RU" sz="1100" b="1" dirty="0">
                          <a:effectLst/>
                        </a:rPr>
                        <a:t> /</a:t>
                      </a:r>
                    </a:p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гуманистической направленности воспитания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rowSpan="2"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психологической комфортности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веры в ребенка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единства требований и уважения к личности ребёнка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</a:t>
                      </a:r>
                      <a:r>
                        <a:rPr lang="ru-RU" sz="1100" b="1" dirty="0" err="1">
                          <a:effectLst/>
                        </a:rPr>
                        <a:t>включённости</a:t>
                      </a:r>
                      <a:r>
                        <a:rPr lang="ru-RU" sz="1100" b="1" dirty="0">
                          <a:effectLst/>
                        </a:rPr>
                        <a:t> в значимую деятельность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формирования в единстве сознания и поведения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L="71755"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связи обученияс жизнью и практикой /</a:t>
                      </a:r>
                    </a:p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связанности теории и практики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Принцип </a:t>
                      </a:r>
                    </a:p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связи с жизнью и трудом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marL="457200" marR="2914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минимакса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L="457200" marR="2914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научности обучения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marL="457200" marR="2914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вариативности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183533"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сочетания различных форм организации обучения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  <a:tr h="367065"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Принцип сочетания  различных методов и средств обучения в зависимости от задач и содержания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  <a:tc>
                  <a:txBody>
                    <a:bodyPr/>
                    <a:lstStyle/>
                    <a:p>
                      <a:pPr marR="28575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14" marR="6431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621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07310"/>
            <a:ext cx="10058400" cy="2243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Методы обучения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3985236"/>
              </p:ext>
            </p:extLst>
          </p:nvPr>
        </p:nvGraphicFramePr>
        <p:xfrm>
          <a:off x="125511" y="457199"/>
          <a:ext cx="11976842" cy="6915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8070"/>
                <a:gridCol w="998070"/>
                <a:gridCol w="998070"/>
                <a:gridCol w="998070"/>
                <a:gridCol w="1129075"/>
                <a:gridCol w="867066"/>
                <a:gridCol w="998070"/>
                <a:gridCol w="998070"/>
                <a:gridCol w="998070"/>
                <a:gridCol w="880725"/>
                <a:gridCol w="849462"/>
                <a:gridCol w="1264024"/>
              </a:tblGrid>
              <a:tr h="1088567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усвоения знаний и навыков, основанные главным образом на познавательной активности репродуктивного характера (репродуктивные)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Методы самостоятельного овладения знаниями и навыками,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основанные на творческой, познавательной активности в ходе решения проблем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Методы, опирающиеся  на эмоционально-художественную активно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сть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667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</a:rPr>
                        <a:t>словесные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наглядные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практические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поисковые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проблемные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логические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эвристические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ситуа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ционные</a:t>
                      </a: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проектные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исследо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вательские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игровые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экспонирующие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69659"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рассказ,</a:t>
                      </a:r>
                      <a:endParaRPr lang="ru-RU" sz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объяснение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дискуссия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лекция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книгой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иллюстраций (показ): плакатов, таблиц, картин, карт, рисунков и чертежей и др.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демонстраций:  приборов, опытов, технических установок, кинофильмов, диафильмов, слайдов и т. 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лабораторные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 практические работы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практикумы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42424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экспериментальный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42424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объяснительно-побуждающий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42424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частично-поисковый</a:t>
                      </a:r>
                      <a:r>
                        <a:rPr lang="ru-RU" sz="1200" dirty="0">
                          <a:solidFill>
                            <a:srgbClr val="42424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42424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поисковый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проблемного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изложения;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создания проблемных ситуаций</a:t>
                      </a: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наводящих вопросов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индуктивный;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дедуктивный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ТРИЗ;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эвристических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вопросов;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гиперболизации;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агглютинации;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образного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смыслового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символического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«вживания»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случайностей;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кейс-метод;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модельные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социального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прикладного проектирования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наблюдения;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эксперимента;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сравнения, сопоставления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деловые игры;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орг-деятельностные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игры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импрессивные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(впечатление, переживание, чувство);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экспрессивные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(выражение себя самого в чем-либо);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творческих задач,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креативные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(создание творческих продуктов)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1925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901" y="116273"/>
            <a:ext cx="10058400" cy="269209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МЕТОДЫ ВОСПИТАНИЯ</a:t>
            </a:r>
            <a:endParaRPr lang="ru-RU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2232726"/>
              </p:ext>
            </p:extLst>
          </p:nvPr>
        </p:nvGraphicFramePr>
        <p:xfrm>
          <a:off x="268938" y="474663"/>
          <a:ext cx="11707910" cy="8595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0791"/>
                <a:gridCol w="1115212"/>
                <a:gridCol w="1138518"/>
                <a:gridCol w="1165412"/>
                <a:gridCol w="1264022"/>
                <a:gridCol w="1170791"/>
                <a:gridCol w="1170791"/>
                <a:gridCol w="1170791"/>
                <a:gridCol w="1170791"/>
                <a:gridCol w="117079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убеждения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упражнений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оценки 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самооценки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Методы косвенного воздействия,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создания педагогических ситуаций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формируются 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взгляды, представления, понятия</a:t>
                      </a: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воспитуемых, происходит оперативный обмен информацией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формируется 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воспитуемых и стимулируются её 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позитивные мотивы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производится 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поступков</a:t>
                      </a: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стимулирование деятельности</a:t>
                      </a:r>
                      <a:r>
                        <a:rPr lang="ru-RU" sz="11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оказывается помощь воспитуемым в </a:t>
                      </a:r>
                      <a:r>
                        <a:rPr lang="ru-RU" sz="1100" b="1" i="1" dirty="0" err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саморегуляции</a:t>
                      </a:r>
                      <a:r>
                        <a:rPr lang="ru-RU" sz="1100" b="1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их поведения</a:t>
                      </a:r>
                      <a:endParaRPr lang="ru-RU" sz="1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опосредованное влияние на сознание и поведение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учащихся,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их самовоспитание в созданных педагогических ситуациях:</a:t>
                      </a:r>
                      <a:endParaRPr lang="ru-RU" sz="14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авансирования доверием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(А.С. Макаренко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доверие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даётся авансом ещё не окрепшей личности, но уже готовой оправдать его; создаются условия для выражения доверия со стороны педагога, старших товарищей, значимого взрослого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непринуждённой принудительности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(Т.Е. Иконникова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активизация уже имеющихся мотивов в новых условиях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свободного выбора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(О.С. Богданова, В.А.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Караковский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необходимость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возможность сделать самостоятельный выбор поступка. Иногда эта ситуация приобретает характер конфликтной, в которой происходит противопоставление и борьба несовместимых интересов и установок.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соревнования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(А.Н.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Лутошкин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предполагает не только желание быть лучше, но и волевое усилие и, как результат, достижение лучших по сравнению с другими показателей. Подтверждается официальным признанием (медали, грамоты, баллы).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успеха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(О.П.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Газман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В.А.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Караковский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А.С. Белкин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создаётся, когда нужно поддержать коллектив или ребёнка, закрепить положительное в его развитии, преодолеть неуверенность в своих силах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соотнесения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(Х.Й.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Лийметс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предполагает оценку, признание решения и поступка человека на основе уже имеющегося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опыта.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создаётся в тех случаях, когда возникает потребность сравнить свой коллектив с другими во время обсуждения перспектив его жизни. По отношению к конкретному ребёнку педагог создаёт эту ситуацию, когда необходимо побудить ребёнка к самосовершенствованию, саморазвитию (Ты что, хуже?)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 творчества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(В.А.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Караковский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8890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таких условий, в которых активизируется выдумка, воображение, фантазия, способность к импровизации, умение находить нестандартные решения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внушение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повествование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диалог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доказательство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призыв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убеждение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поручения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требования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состязания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-показ 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образцов и примера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-критика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-поощрение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-замечание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-наказание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2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-создание </a:t>
                      </a: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ситуаций доверия, самоконтроля, контроля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3003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820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Критерии оценки командной работы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5412" y="1845734"/>
            <a:ext cx="9990268" cy="402336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Распределение ролей в команде, слаженность командной работы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Умение работать с информацией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Соответствие выбора принципов / методов избранному подходу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Глубина осмысления, аргументированность выбора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Умение разрешать сложные, спорные ситуации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Соблюдение регламента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999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Задание 1 (7-10 мин.)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Выбрать 2 непротиворечащих друг другу методологических подхода, в которых реализуются (или могут реализовываться) образовательные программы членов команды</a:t>
            </a:r>
          </a:p>
        </p:txBody>
      </p:sp>
    </p:spTree>
    <p:extLst>
      <p:ext uri="{BB962C8B-B14F-4D97-AF65-F5344CB8AC3E}">
        <p14:creationId xmlns:p14="http://schemas.microsoft.com/office/powerpoint/2010/main" val="330534376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690</TotalTime>
  <Words>1345</Words>
  <Application>Microsoft Office PowerPoint</Application>
  <PresentationFormat>Широкоэкранный</PresentationFormat>
  <Paragraphs>316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Times New Roman</vt:lpstr>
      <vt:lpstr>Verdana</vt:lpstr>
      <vt:lpstr>Wingdings</vt:lpstr>
      <vt:lpstr>Ретро</vt:lpstr>
      <vt:lpstr>Методология как педагогическая практика</vt:lpstr>
      <vt:lpstr>Зачем (умничать:-))?</vt:lpstr>
      <vt:lpstr>Методология и практика</vt:lpstr>
      <vt:lpstr>Презентация PowerPoint</vt:lpstr>
      <vt:lpstr>Презентация PowerPoint</vt:lpstr>
      <vt:lpstr>Методы обучения</vt:lpstr>
      <vt:lpstr>МЕТОДЫ ВОСПИТАНИЯ</vt:lpstr>
      <vt:lpstr>Критерии оценки командной работы</vt:lpstr>
      <vt:lpstr>Задание 1 (7-10 мин.)</vt:lpstr>
      <vt:lpstr>Задание 2 (10-15 мин.)</vt:lpstr>
      <vt:lpstr>Задание 3 (5-7 мин.)</vt:lpstr>
      <vt:lpstr>Подведём итоги…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как педагогическая практика</dc:title>
  <dc:creator>Наталья Владимировна</dc:creator>
  <cp:lastModifiedBy>Наталья Владимировна</cp:lastModifiedBy>
  <cp:revision>27</cp:revision>
  <dcterms:created xsi:type="dcterms:W3CDTF">2019-02-12T09:10:26Z</dcterms:created>
  <dcterms:modified xsi:type="dcterms:W3CDTF">2019-03-21T04:52:02Z</dcterms:modified>
</cp:coreProperties>
</file>